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57" r:id="rId3"/>
    <p:sldId id="258" r:id="rId4"/>
    <p:sldId id="273" r:id="rId5"/>
    <p:sldId id="259" r:id="rId6"/>
    <p:sldId id="260" r:id="rId7"/>
    <p:sldId id="261" r:id="rId8"/>
    <p:sldId id="262" r:id="rId9"/>
    <p:sldId id="263" r:id="rId10"/>
    <p:sldId id="266" r:id="rId11"/>
    <p:sldId id="264" r:id="rId12"/>
    <p:sldId id="267" r:id="rId13"/>
    <p:sldId id="268" r:id="rId14"/>
    <p:sldId id="270" r:id="rId15"/>
    <p:sldId id="271" r:id="rId16"/>
    <p:sldId id="272" r:id="rId17"/>
  </p:sldIdLst>
  <p:sldSz cx="12192000" cy="6858000"/>
  <p:notesSz cx="6858000" cy="9144000"/>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592"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A0110-9C58-4640-B64A-9DB028FEDB91}" type="datetimeFigureOut">
              <a:rPr lang="en-IN" smtClean="0"/>
              <a:t>06-07-2022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6D5CD4-2881-4965-80D1-C4DE056D35B9}" type="slidenum">
              <a:rPr lang="en-IN" smtClean="0"/>
              <a:t>‹#›</a:t>
            </a:fld>
            <a:endParaRPr lang="en-IN"/>
          </a:p>
        </p:txBody>
      </p:sp>
    </p:spTree>
    <p:extLst>
      <p:ext uri="{BB962C8B-B14F-4D97-AF65-F5344CB8AC3E}">
        <p14:creationId xmlns:p14="http://schemas.microsoft.com/office/powerpoint/2010/main" val="1996524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96D5CD4-2881-4965-80D1-C4DE056D35B9}" type="slidenum">
              <a:rPr lang="en-IN" smtClean="0"/>
              <a:t>10</a:t>
            </a:fld>
            <a:endParaRPr lang="en-IN"/>
          </a:p>
        </p:txBody>
      </p:sp>
    </p:spTree>
    <p:extLst>
      <p:ext uri="{BB962C8B-B14F-4D97-AF65-F5344CB8AC3E}">
        <p14:creationId xmlns:p14="http://schemas.microsoft.com/office/powerpoint/2010/main" val="2481832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F213FC-66C6-4930-AAD8-6C0E37E6E5CB}"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1382304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F213FC-66C6-4930-AAD8-6C0E37E6E5CB}"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2666676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F213FC-66C6-4930-AAD8-6C0E37E6E5CB}"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1025960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F213FC-66C6-4930-AAD8-6C0E37E6E5CB}"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1689816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F213FC-66C6-4930-AAD8-6C0E37E6E5CB}"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2191694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F213FC-66C6-4930-AAD8-6C0E37E6E5CB}"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892962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F213FC-66C6-4930-AAD8-6C0E37E6E5CB}" type="datetimeFigureOut">
              <a:rPr lang="en-US" smtClean="0"/>
              <a:t>7/6/2022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4246048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F213FC-66C6-4930-AAD8-6C0E37E6E5CB}" type="datetimeFigureOut">
              <a:rPr lang="en-US" smtClean="0"/>
              <a:t>7/6/2022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3156709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F213FC-66C6-4930-AAD8-6C0E37E6E5CB}" type="datetimeFigureOut">
              <a:rPr lang="en-US" smtClean="0"/>
              <a:t>7/6/2022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2747013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213FC-66C6-4930-AAD8-6C0E37E6E5CB}"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2695381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213FC-66C6-4930-AAD8-6C0E37E6E5CB}"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1352868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213FC-66C6-4930-AAD8-6C0E37E6E5CB}" type="datetimeFigureOut">
              <a:rPr lang="en-US" smtClean="0"/>
              <a:t>7/6/2022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5E5CB-9241-4665-889D-78B918CC363E}" type="slidenum">
              <a:rPr lang="en-US" smtClean="0"/>
              <a:t>‹#›</a:t>
            </a:fld>
            <a:endParaRPr lang="en-US"/>
          </a:p>
        </p:txBody>
      </p:sp>
    </p:spTree>
    <p:extLst>
      <p:ext uri="{BB962C8B-B14F-4D97-AF65-F5344CB8AC3E}">
        <p14:creationId xmlns:p14="http://schemas.microsoft.com/office/powerpoint/2010/main" val="34730061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2.xml"/><Relationship Id="rId7" Type="http://schemas.openxmlformats.org/officeDocument/2006/relationships/image" Target="../media/image6.png"/><Relationship Id="rId2" Type="http://schemas.microsoft.com/office/2007/relationships/media" Target="../media/media1.mkv"/><Relationship Id="rId1" Type="http://schemas.openxmlformats.org/officeDocument/2006/relationships/vide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www.webscrapingapi.com/beginners-guide-extracting-data-apis/" TargetMode="External"/><Relationship Id="rId7" Type="http://schemas.openxmlformats.org/officeDocument/2006/relationships/hyperlink" Target="https://docs.python.org/3/library/datetime.html" TargetMode="External"/><Relationship Id="rId12" Type="http://schemas.openxmlformats.org/officeDocument/2006/relationships/image" Target="../media/image4.jpeg"/><Relationship Id="rId2" Type="http://schemas.openxmlformats.org/officeDocument/2006/relationships/hyperlink" Target="https://www.geeksforgeeks.org/speech-recognition-in-python-using-google-speech-api/" TargetMode="External"/><Relationship Id="rId1" Type="http://schemas.openxmlformats.org/officeDocument/2006/relationships/slideLayout" Target="../slideLayouts/slideLayout2.xml"/><Relationship Id="rId6" Type="http://schemas.openxmlformats.org/officeDocument/2006/relationships/hyperlink" Target="https://www.geeksforgeeks.org/python-text-to-speech-pyttsx-module/" TargetMode="External"/><Relationship Id="rId11" Type="http://schemas.openxmlformats.org/officeDocument/2006/relationships/image" Target="../media/image6.png"/><Relationship Id="rId5" Type="http://schemas.openxmlformats.org/officeDocument/2006/relationships/hyperlink" Target="https://newsapi.org/" TargetMode="External"/><Relationship Id="rId10" Type="http://schemas.openxmlformats.org/officeDocument/2006/relationships/image" Target="../media/image3.png"/><Relationship Id="rId4" Type="http://schemas.openxmlformats.org/officeDocument/2006/relationships/hyperlink" Target="https://www.youtube.com/watch?v=LLZQT9-0l_8" TargetMode="Externa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058B23-DDE2-4F62-9A2E-46739C3C685F}"/>
              </a:ext>
            </a:extLst>
          </p:cNvPr>
          <p:cNvSpPr>
            <a:spLocks noGrp="1"/>
          </p:cNvSpPr>
          <p:nvPr>
            <p:ph type="title"/>
          </p:nvPr>
        </p:nvSpPr>
        <p:spPr/>
        <p:txBody>
          <a:bodyPr>
            <a:noAutofit/>
          </a:bodyPr>
          <a:lstStyle/>
          <a:p>
            <a:pPr algn="ctr"/>
            <a:r>
              <a:rPr lang="en-US" sz="3600" u="sng" dirty="0">
                <a:solidFill>
                  <a:srgbClr val="C00000"/>
                </a:solidFill>
                <a:latin typeface="Marcellus" panose="020E0602050203020307" pitchFamily="34" charset="0"/>
              </a:rPr>
              <a:t>PYTHON PROGRAMMING MINI PROJECT REPORT</a:t>
            </a:r>
            <a:br>
              <a:rPr lang="en-US" sz="3600" u="sng" dirty="0">
                <a:solidFill>
                  <a:srgbClr val="C00000"/>
                </a:solidFill>
                <a:latin typeface="Marcellus" panose="020E0602050203020307" pitchFamily="34" charset="0"/>
              </a:rPr>
            </a:br>
            <a:r>
              <a:rPr lang="en-US" sz="3600" u="sng" dirty="0">
                <a:solidFill>
                  <a:srgbClr val="C00000"/>
                </a:solidFill>
                <a:latin typeface="Marcellus" panose="020E0602050203020307" pitchFamily="34" charset="0"/>
              </a:rPr>
              <a:t>TOPIC:VIRTUAL VOICE ASSISTANT IN PYTHON </a:t>
            </a:r>
            <a:br>
              <a:rPr lang="en-US" sz="3600" u="sng" dirty="0">
                <a:solidFill>
                  <a:srgbClr val="C00000"/>
                </a:solidFill>
                <a:latin typeface="Marcellus" panose="020E0602050203020307" pitchFamily="34" charset="0"/>
              </a:rPr>
            </a:br>
            <a:endParaRPr lang="en-US" sz="3600" u="sng" dirty="0"/>
          </a:p>
        </p:txBody>
      </p:sp>
      <p:sp>
        <p:nvSpPr>
          <p:cNvPr id="3" name="Subtitle 2">
            <a:extLst>
              <a:ext uri="{FF2B5EF4-FFF2-40B4-BE49-F238E27FC236}">
                <a16:creationId xmlns:a16="http://schemas.microsoft.com/office/drawing/2014/main" id="{6D9CEDE5-3115-42FB-90A3-0727B8EEECC0}"/>
              </a:ext>
            </a:extLst>
          </p:cNvPr>
          <p:cNvSpPr>
            <a:spLocks noGrp="1"/>
          </p:cNvSpPr>
          <p:nvPr>
            <p:ph idx="1"/>
          </p:nvPr>
        </p:nvSpPr>
        <p:spPr>
          <a:xfrm>
            <a:off x="913616" y="1825625"/>
            <a:ext cx="10515600" cy="4005196"/>
          </a:xfrm>
        </p:spPr>
        <p:txBody>
          <a:bodyPr>
            <a:normAutofit lnSpcReduction="10000"/>
          </a:bodyPr>
          <a:lstStyle/>
          <a:p>
            <a:r>
              <a:rPr lang="en-US" dirty="0">
                <a:solidFill>
                  <a:schemeClr val="tx1">
                    <a:lumMod val="85000"/>
                    <a:lumOff val="15000"/>
                  </a:schemeClr>
                </a:solidFill>
                <a:latin typeface="Marcellus" panose="020E0602050203020307" pitchFamily="34" charset="0"/>
              </a:rPr>
              <a:t>Group 8 G1 Batch:</a:t>
            </a:r>
          </a:p>
          <a:p>
            <a:pPr marL="514350" indent="-514350">
              <a:buAutoNum type="arabicPeriod"/>
            </a:pPr>
            <a:r>
              <a:rPr lang="en-US" dirty="0">
                <a:solidFill>
                  <a:schemeClr val="tx1">
                    <a:lumMod val="85000"/>
                    <a:lumOff val="15000"/>
                  </a:schemeClr>
                </a:solidFill>
                <a:latin typeface="Marcellus" panose="020E0602050203020307" pitchFamily="34" charset="0"/>
              </a:rPr>
              <a:t>Parmeet Bhatti 16010421009</a:t>
            </a:r>
          </a:p>
          <a:p>
            <a:pPr marL="514350" indent="-514350">
              <a:buAutoNum type="arabicPeriod"/>
            </a:pPr>
            <a:r>
              <a:rPr lang="en-US" dirty="0" err="1">
                <a:solidFill>
                  <a:schemeClr val="tx1">
                    <a:lumMod val="85000"/>
                    <a:lumOff val="15000"/>
                  </a:schemeClr>
                </a:solidFill>
                <a:latin typeface="Marcellus" panose="020E0602050203020307" pitchFamily="34" charset="0"/>
              </a:rPr>
              <a:t>Vedant</a:t>
            </a:r>
            <a:r>
              <a:rPr lang="en-US" dirty="0">
                <a:solidFill>
                  <a:schemeClr val="tx1">
                    <a:lumMod val="85000"/>
                    <a:lumOff val="15000"/>
                  </a:schemeClr>
                </a:solidFill>
                <a:latin typeface="Marcellus" panose="020E0602050203020307" pitchFamily="34" charset="0"/>
              </a:rPr>
              <a:t> </a:t>
            </a:r>
            <a:r>
              <a:rPr lang="en-US" dirty="0" err="1">
                <a:solidFill>
                  <a:schemeClr val="tx1">
                    <a:lumMod val="85000"/>
                    <a:lumOff val="15000"/>
                  </a:schemeClr>
                </a:solidFill>
                <a:latin typeface="Marcellus" panose="020E0602050203020307" pitchFamily="34" charset="0"/>
              </a:rPr>
              <a:t>Dhotre</a:t>
            </a:r>
            <a:r>
              <a:rPr lang="en-US" dirty="0">
                <a:solidFill>
                  <a:schemeClr val="tx1">
                    <a:lumMod val="85000"/>
                    <a:lumOff val="15000"/>
                  </a:schemeClr>
                </a:solidFill>
                <a:latin typeface="Marcellus" panose="020E0602050203020307" pitchFamily="34" charset="0"/>
              </a:rPr>
              <a:t> 16010421020</a:t>
            </a:r>
          </a:p>
          <a:p>
            <a:pPr marL="514350" indent="-514350">
              <a:buAutoNum type="arabicPeriod"/>
            </a:pPr>
            <a:r>
              <a:rPr lang="en-US" dirty="0" err="1">
                <a:solidFill>
                  <a:schemeClr val="tx1">
                    <a:lumMod val="85000"/>
                    <a:lumOff val="15000"/>
                  </a:schemeClr>
                </a:solidFill>
                <a:latin typeface="Marcellus" panose="020E0602050203020307" pitchFamily="34" charset="0"/>
              </a:rPr>
              <a:t>Parth</a:t>
            </a:r>
            <a:r>
              <a:rPr lang="en-US" dirty="0">
                <a:solidFill>
                  <a:schemeClr val="tx1">
                    <a:lumMod val="85000"/>
                    <a:lumOff val="15000"/>
                  </a:schemeClr>
                </a:solidFill>
                <a:latin typeface="Marcellus" panose="020E0602050203020307" pitchFamily="34" charset="0"/>
              </a:rPr>
              <a:t> Gala  16010421025</a:t>
            </a:r>
          </a:p>
          <a:p>
            <a:pPr marL="514350" indent="-514350">
              <a:buAutoNum type="arabicPeriod"/>
            </a:pPr>
            <a:endParaRPr lang="en-US" dirty="0">
              <a:solidFill>
                <a:schemeClr val="tx1">
                  <a:lumMod val="85000"/>
                  <a:lumOff val="15000"/>
                </a:schemeClr>
              </a:solidFill>
              <a:latin typeface="Marcellus" panose="020E0602050203020307" pitchFamily="34" charset="0"/>
            </a:endParaRPr>
          </a:p>
          <a:p>
            <a:pPr marL="514350" indent="-514350">
              <a:buAutoNum type="arabicPeriod"/>
            </a:pPr>
            <a:endParaRPr lang="en-US" dirty="0">
              <a:solidFill>
                <a:schemeClr val="tx1">
                  <a:lumMod val="85000"/>
                  <a:lumOff val="15000"/>
                </a:schemeClr>
              </a:solidFill>
              <a:latin typeface="Marcellus" panose="020E0602050203020307" pitchFamily="34" charset="0"/>
            </a:endParaRPr>
          </a:p>
          <a:p>
            <a:pPr marL="0" indent="0">
              <a:buNone/>
            </a:pPr>
            <a:r>
              <a:rPr lang="en-US" dirty="0">
                <a:solidFill>
                  <a:schemeClr val="tx1">
                    <a:lumMod val="85000"/>
                    <a:lumOff val="15000"/>
                  </a:schemeClr>
                </a:solidFill>
                <a:latin typeface="Marcellus" panose="020E0602050203020307" pitchFamily="34" charset="0"/>
              </a:rPr>
              <a:t>Faculty: Prof. Rupali Patil</a:t>
            </a:r>
          </a:p>
          <a:p>
            <a:pPr marL="0" indent="0">
              <a:buNone/>
            </a:pPr>
            <a:r>
              <a:rPr lang="en-US" dirty="0">
                <a:solidFill>
                  <a:schemeClr val="tx1">
                    <a:lumMod val="85000"/>
                    <a:lumOff val="15000"/>
                  </a:schemeClr>
                </a:solidFill>
                <a:latin typeface="Marcellus" panose="020E0602050203020307" pitchFamily="34" charset="0"/>
              </a:rPr>
              <a:t>               Prof. Vaibhav </a:t>
            </a:r>
            <a:r>
              <a:rPr lang="en-US" dirty="0" err="1">
                <a:solidFill>
                  <a:schemeClr val="tx1">
                    <a:lumMod val="85000"/>
                    <a:lumOff val="15000"/>
                  </a:schemeClr>
                </a:solidFill>
                <a:latin typeface="Marcellus" panose="020E0602050203020307" pitchFamily="34" charset="0"/>
              </a:rPr>
              <a:t>Chunekar</a:t>
            </a:r>
            <a:endParaRPr lang="en-US" dirty="0">
              <a:solidFill>
                <a:schemeClr val="tx1">
                  <a:lumMod val="85000"/>
                  <a:lumOff val="15000"/>
                </a:schemeClr>
              </a:solidFill>
              <a:latin typeface="Marcellus" panose="020E0602050203020307" pitchFamily="34" charset="0"/>
            </a:endParaRPr>
          </a:p>
        </p:txBody>
      </p:sp>
      <p:pic>
        <p:nvPicPr>
          <p:cNvPr id="4" name="Picture 3">
            <a:extLst>
              <a:ext uri="{FF2B5EF4-FFF2-40B4-BE49-F238E27FC236}">
                <a16:creationId xmlns:a16="http://schemas.microsoft.com/office/drawing/2014/main" id="{8026AED6-E793-48A3-96AF-36A0D1FE2D70}"/>
              </a:ext>
            </a:extLst>
          </p:cNvPr>
          <p:cNvPicPr>
            <a:picLocks noChangeAspect="1"/>
          </p:cNvPicPr>
          <p:nvPr/>
        </p:nvPicPr>
        <p:blipFill>
          <a:blip r:embed="rId2"/>
          <a:stretch>
            <a:fillRect/>
          </a:stretch>
        </p:blipFill>
        <p:spPr>
          <a:xfrm>
            <a:off x="605" y="2219"/>
            <a:ext cx="566958" cy="6855781"/>
          </a:xfrm>
          <a:prstGeom prst="rect">
            <a:avLst/>
          </a:prstGeom>
        </p:spPr>
      </p:pic>
      <p:pic>
        <p:nvPicPr>
          <p:cNvPr id="5" name="Picture 4">
            <a:extLst>
              <a:ext uri="{FF2B5EF4-FFF2-40B4-BE49-F238E27FC236}">
                <a16:creationId xmlns:a16="http://schemas.microsoft.com/office/drawing/2014/main" id="{98F5ADD7-F579-4B31-B088-24730AEA76C9}"/>
              </a:ext>
            </a:extLst>
          </p:cNvPr>
          <p:cNvPicPr>
            <a:picLocks noChangeAspect="1"/>
          </p:cNvPicPr>
          <p:nvPr/>
        </p:nvPicPr>
        <p:blipFill>
          <a:blip r:embed="rId3"/>
          <a:stretch>
            <a:fillRect/>
          </a:stretch>
        </p:blipFill>
        <p:spPr>
          <a:xfrm>
            <a:off x="567563" y="0"/>
            <a:ext cx="209677" cy="5440680"/>
          </a:xfrm>
          <a:prstGeom prst="rect">
            <a:avLst/>
          </a:prstGeom>
        </p:spPr>
      </p:pic>
      <p:pic>
        <p:nvPicPr>
          <p:cNvPr id="11" name="Picture 10" descr="A close up of a sign&#10;&#10;Description automatically generated">
            <a:extLst>
              <a:ext uri="{FF2B5EF4-FFF2-40B4-BE49-F238E27FC236}">
                <a16:creationId xmlns:a16="http://schemas.microsoft.com/office/drawing/2014/main" id="{C8EA3854-8902-4417-899A-DE9CBF528C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35239" y="5830821"/>
            <a:ext cx="868683" cy="647487"/>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3B82F8-7F36-4AE6-A785-76BCA479C6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240" y="5828983"/>
            <a:ext cx="2655568" cy="663892"/>
          </a:xfrm>
          <a:prstGeom prst="rect">
            <a:avLst/>
          </a:prstGeom>
        </p:spPr>
      </p:pic>
    </p:spTree>
    <p:extLst>
      <p:ext uri="{BB962C8B-B14F-4D97-AF65-F5344CB8AC3E}">
        <p14:creationId xmlns:p14="http://schemas.microsoft.com/office/powerpoint/2010/main" val="1855703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D9CEDE5-3115-42FB-90A3-0727B8EEECC0}"/>
              </a:ext>
            </a:extLst>
          </p:cNvPr>
          <p:cNvSpPr>
            <a:spLocks noGrp="1"/>
          </p:cNvSpPr>
          <p:nvPr>
            <p:ph idx="1"/>
          </p:nvPr>
        </p:nvSpPr>
        <p:spPr>
          <a:xfrm>
            <a:off x="555850" y="338419"/>
            <a:ext cx="10294402" cy="5854991"/>
          </a:xfrm>
        </p:spPr>
        <p:txBody>
          <a:bodyPr>
            <a:normAutofit/>
          </a:bodyPr>
          <a:lstStyle/>
          <a:p>
            <a:r>
              <a:rPr lang="en-US" dirty="0">
                <a:solidFill>
                  <a:srgbClr val="C00000"/>
                </a:solidFill>
                <a:latin typeface="Marcellus" panose="020E0602050203020307" pitchFamily="34" charset="0"/>
              </a:rPr>
              <a:t>API Extraction:</a:t>
            </a:r>
          </a:p>
          <a:p>
            <a:pPr marL="0" indent="0">
              <a:buNone/>
            </a:pPr>
            <a:r>
              <a:rPr lang="en-US" sz="2800" dirty="0">
                <a:solidFill>
                  <a:schemeClr val="tx1">
                    <a:lumMod val="85000"/>
                    <a:lumOff val="15000"/>
                  </a:schemeClr>
                </a:solidFill>
                <a:latin typeface="Marcellus" panose="020E0602050203020307" pitchFamily="34" charset="0"/>
              </a:rPr>
              <a:t>APIs act as an intermediary, allowing websites and software to communicate and exchange data and information. </a:t>
            </a:r>
            <a:br>
              <a:rPr lang="en-US" dirty="0">
                <a:solidFill>
                  <a:schemeClr val="tx1">
                    <a:lumMod val="85000"/>
                    <a:lumOff val="15000"/>
                  </a:schemeClr>
                </a:solidFill>
                <a:latin typeface="Marcellus" panose="020E0602050203020307" pitchFamily="34" charset="0"/>
              </a:rPr>
            </a:br>
            <a:r>
              <a:rPr lang="en-US" dirty="0">
                <a:solidFill>
                  <a:schemeClr val="tx1">
                    <a:lumMod val="85000"/>
                    <a:lumOff val="15000"/>
                  </a:schemeClr>
                </a:solidFill>
                <a:latin typeface="Marcellus" panose="020E0602050203020307" pitchFamily="34" charset="0"/>
              </a:rPr>
              <a:t>APIs can be thought of as a website or app’s custom-made communication protocol. It has certain rules to follow and needs to speak its language before you communicate with it.</a:t>
            </a:r>
          </a:p>
          <a:p>
            <a:pPr marL="0" indent="0">
              <a:buNone/>
            </a:pPr>
            <a:r>
              <a:rPr lang="en-US" dirty="0">
                <a:solidFill>
                  <a:schemeClr val="tx1">
                    <a:lumMod val="85000"/>
                    <a:lumOff val="15000"/>
                  </a:schemeClr>
                </a:solidFill>
                <a:latin typeface="Marcellus" panose="020E0602050203020307" pitchFamily="34" charset="0"/>
              </a:rPr>
              <a:t>Hence an API key has been created to direct all service requests. This API key as a communication link between the website and program. </a:t>
            </a:r>
          </a:p>
          <a:p>
            <a:pPr marL="0" indent="0">
              <a:buNone/>
            </a:pPr>
            <a:r>
              <a:rPr lang="en-US" dirty="0">
                <a:solidFill>
                  <a:schemeClr val="tx1">
                    <a:lumMod val="85000"/>
                    <a:lumOff val="15000"/>
                  </a:schemeClr>
                </a:solidFill>
                <a:latin typeface="Marcellus" panose="020E0602050203020307" pitchFamily="34" charset="0"/>
              </a:rPr>
              <a:t>In this program we have used API for Data Extraction instead of more popular approach of Web Scraping. JSON data from the website is extracted and then processed to give output.</a:t>
            </a:r>
          </a:p>
        </p:txBody>
      </p:sp>
      <p:pic>
        <p:nvPicPr>
          <p:cNvPr id="4" name="Picture 3">
            <a:extLst>
              <a:ext uri="{FF2B5EF4-FFF2-40B4-BE49-F238E27FC236}">
                <a16:creationId xmlns:a16="http://schemas.microsoft.com/office/drawing/2014/main" id="{8026AED6-E793-48A3-96AF-36A0D1FE2D70}"/>
              </a:ext>
            </a:extLst>
          </p:cNvPr>
          <p:cNvPicPr>
            <a:picLocks noChangeAspect="1"/>
          </p:cNvPicPr>
          <p:nvPr/>
        </p:nvPicPr>
        <p:blipFill>
          <a:blip r:embed="rId3"/>
          <a:stretch>
            <a:fillRect/>
          </a:stretch>
        </p:blipFill>
        <p:spPr>
          <a:xfrm>
            <a:off x="11040979" y="0"/>
            <a:ext cx="1151021" cy="6855781"/>
          </a:xfrm>
          <a:prstGeom prst="rect">
            <a:avLst/>
          </a:prstGeom>
        </p:spPr>
      </p:pic>
      <p:pic>
        <p:nvPicPr>
          <p:cNvPr id="5" name="Picture 4">
            <a:extLst>
              <a:ext uri="{FF2B5EF4-FFF2-40B4-BE49-F238E27FC236}">
                <a16:creationId xmlns:a16="http://schemas.microsoft.com/office/drawing/2014/main" id="{98F5ADD7-F579-4B31-B088-24730AEA76C9}"/>
              </a:ext>
            </a:extLst>
          </p:cNvPr>
          <p:cNvPicPr>
            <a:picLocks noChangeAspect="1"/>
          </p:cNvPicPr>
          <p:nvPr/>
        </p:nvPicPr>
        <p:blipFill>
          <a:blip r:embed="rId4"/>
          <a:stretch>
            <a:fillRect/>
          </a:stretch>
        </p:blipFill>
        <p:spPr>
          <a:xfrm>
            <a:off x="8153400" y="5696667"/>
            <a:ext cx="525379" cy="1159114"/>
          </a:xfrm>
          <a:prstGeom prst="rect">
            <a:avLst/>
          </a:prstGeom>
        </p:spPr>
      </p:pic>
      <p:pic>
        <p:nvPicPr>
          <p:cNvPr id="11" name="Picture 10" descr="A close up of a sign&#10;&#10;Description automatically generated">
            <a:extLst>
              <a:ext uri="{FF2B5EF4-FFF2-40B4-BE49-F238E27FC236}">
                <a16:creationId xmlns:a16="http://schemas.microsoft.com/office/drawing/2014/main" id="{C8EA3854-8902-4417-899A-DE9CBF528C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29029" y="6000216"/>
            <a:ext cx="868683" cy="647487"/>
          </a:xfrm>
          <a:prstGeom prst="rect">
            <a:avLst/>
          </a:prstGeom>
        </p:spPr>
      </p:pic>
      <p:pic>
        <p:nvPicPr>
          <p:cNvPr id="2" name="Picture 1">
            <a:extLst>
              <a:ext uri="{FF2B5EF4-FFF2-40B4-BE49-F238E27FC236}">
                <a16:creationId xmlns:a16="http://schemas.microsoft.com/office/drawing/2014/main" id="{C5A6F64A-EE0E-49F0-8E81-2403F1DCE39B}"/>
              </a:ext>
            </a:extLst>
          </p:cNvPr>
          <p:cNvPicPr>
            <a:picLocks noChangeAspect="1"/>
          </p:cNvPicPr>
          <p:nvPr/>
        </p:nvPicPr>
        <p:blipFill>
          <a:blip r:embed="rId6"/>
          <a:stretch>
            <a:fillRect/>
          </a:stretch>
        </p:blipFill>
        <p:spPr>
          <a:xfrm rot="5400000">
            <a:off x="9288343" y="5088647"/>
            <a:ext cx="1159114" cy="2378242"/>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6099DB7D-5170-4968-88DD-77E254A0AF1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602" y="6000216"/>
            <a:ext cx="2656121" cy="664030"/>
          </a:xfrm>
          <a:prstGeom prst="rect">
            <a:avLst/>
          </a:prstGeom>
        </p:spPr>
      </p:pic>
    </p:spTree>
    <p:extLst>
      <p:ext uri="{BB962C8B-B14F-4D97-AF65-F5344CB8AC3E}">
        <p14:creationId xmlns:p14="http://schemas.microsoft.com/office/powerpoint/2010/main" val="3366621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058B23-DDE2-4F62-9A2E-46739C3C685F}"/>
              </a:ext>
            </a:extLst>
          </p:cNvPr>
          <p:cNvSpPr>
            <a:spLocks noGrp="1"/>
          </p:cNvSpPr>
          <p:nvPr>
            <p:ph type="title"/>
          </p:nvPr>
        </p:nvSpPr>
        <p:spPr>
          <a:xfrm>
            <a:off x="1650332" y="276193"/>
            <a:ext cx="8217568" cy="1325563"/>
          </a:xfrm>
        </p:spPr>
        <p:txBody>
          <a:bodyPr/>
          <a:lstStyle/>
          <a:p>
            <a:pPr algn="ctr"/>
            <a:r>
              <a:rPr lang="en-US" sz="3600" dirty="0">
                <a:solidFill>
                  <a:srgbClr val="C00000"/>
                </a:solidFill>
                <a:latin typeface="Marcellus" panose="020E0602050203020307" pitchFamily="34" charset="0"/>
              </a:rPr>
              <a:t>Features of Designed System:</a:t>
            </a:r>
            <a:br>
              <a:rPr lang="en-US" dirty="0">
                <a:solidFill>
                  <a:srgbClr val="C00000"/>
                </a:solidFill>
                <a:latin typeface="Marcellus" panose="020E0602050203020307" pitchFamily="34" charset="0"/>
              </a:rPr>
            </a:br>
            <a:endParaRPr lang="en-US" dirty="0"/>
          </a:p>
        </p:txBody>
      </p:sp>
      <p:sp>
        <p:nvSpPr>
          <p:cNvPr id="3" name="Subtitle 2">
            <a:extLst>
              <a:ext uri="{FF2B5EF4-FFF2-40B4-BE49-F238E27FC236}">
                <a16:creationId xmlns:a16="http://schemas.microsoft.com/office/drawing/2014/main" id="{6D9CEDE5-3115-42FB-90A3-0727B8EEECC0}"/>
              </a:ext>
            </a:extLst>
          </p:cNvPr>
          <p:cNvSpPr>
            <a:spLocks noGrp="1"/>
          </p:cNvSpPr>
          <p:nvPr>
            <p:ph idx="1"/>
          </p:nvPr>
        </p:nvSpPr>
        <p:spPr>
          <a:xfrm>
            <a:off x="593558" y="1131216"/>
            <a:ext cx="10237840" cy="4867456"/>
          </a:xfrm>
        </p:spPr>
        <p:txBody>
          <a:bodyPr>
            <a:normAutofit fontScale="92500" lnSpcReduction="20000"/>
          </a:bodyPr>
          <a:lstStyle/>
          <a:p>
            <a:r>
              <a:rPr lang="en-US" sz="3000" dirty="0">
                <a:solidFill>
                  <a:prstClr val="black"/>
                </a:solidFill>
                <a:latin typeface="Marcellus" panose="020E0602050203020307"/>
                <a:ea typeface="+mj-ea"/>
                <a:cs typeface="+mj-cs"/>
              </a:rPr>
              <a:t>User Input Audio is taken from System Microphone and recognized by Python modules pyttsx3 and </a:t>
            </a:r>
            <a:r>
              <a:rPr lang="en-US" sz="3000" dirty="0" err="1">
                <a:solidFill>
                  <a:prstClr val="black"/>
                </a:solidFill>
                <a:latin typeface="Marcellus" panose="020E0602050203020307"/>
                <a:ea typeface="+mj-ea"/>
                <a:cs typeface="+mj-cs"/>
              </a:rPr>
              <a:t>speech_recognition</a:t>
            </a:r>
            <a:r>
              <a:rPr lang="en-US" sz="3000" dirty="0">
                <a:solidFill>
                  <a:prstClr val="black"/>
                </a:solidFill>
                <a:latin typeface="Marcellus" panose="020E0602050203020307"/>
                <a:ea typeface="+mj-ea"/>
                <a:cs typeface="+mj-cs"/>
              </a:rPr>
              <a:t>.</a:t>
            </a:r>
          </a:p>
          <a:p>
            <a:r>
              <a:rPr lang="en-US" sz="3000" dirty="0">
                <a:solidFill>
                  <a:prstClr val="black"/>
                </a:solidFill>
                <a:latin typeface="Marcellus" panose="020E0602050203020307"/>
                <a:ea typeface="+mj-ea"/>
                <a:cs typeface="+mj-cs"/>
              </a:rPr>
              <a:t>Certain tasks are performed by the program based on Audio Input given by users. Trigger Words/Phrases have been provided to the program in a set of if else statements.</a:t>
            </a:r>
          </a:p>
          <a:p>
            <a:r>
              <a:rPr lang="en-US" sz="3000" dirty="0">
                <a:solidFill>
                  <a:prstClr val="black"/>
                </a:solidFill>
                <a:latin typeface="Marcellus" panose="020E0602050203020307"/>
                <a:ea typeface="+mj-ea"/>
                <a:cs typeface="+mj-cs"/>
              </a:rPr>
              <a:t>When a Trigger Word is hit, the Program executes a set of commands to provide the correct response as per User request.</a:t>
            </a:r>
          </a:p>
          <a:p>
            <a:r>
              <a:rPr lang="en-US" sz="3000" dirty="0">
                <a:solidFill>
                  <a:prstClr val="black"/>
                </a:solidFill>
                <a:latin typeface="Marcellus" panose="020E0602050203020307"/>
                <a:ea typeface="+mj-ea"/>
                <a:cs typeface="+mj-cs"/>
              </a:rPr>
              <a:t>When the program does not recognize audio input, it prompts the user to give audio input again. This will repeat up until the programs deems an audio input to be substantial, hence eliminating major ambient noise or audio not meant for the program.</a:t>
            </a:r>
          </a:p>
          <a:p>
            <a:r>
              <a:rPr lang="en-US" sz="3000" dirty="0">
                <a:solidFill>
                  <a:schemeClr val="tx1">
                    <a:lumMod val="85000"/>
                    <a:lumOff val="15000"/>
                  </a:schemeClr>
                </a:solidFill>
                <a:latin typeface="Marcellus" panose="020E0602050203020307" pitchFamily="34" charset="0"/>
              </a:rPr>
              <a:t>The Program is User Friendly as it not only provides Audio output but also text output displayed on screen for the better accessibility.</a:t>
            </a:r>
            <a:br>
              <a:rPr lang="en-US" dirty="0">
                <a:solidFill>
                  <a:schemeClr val="tx1">
                    <a:lumMod val="85000"/>
                    <a:lumOff val="15000"/>
                  </a:schemeClr>
                </a:solidFill>
                <a:latin typeface="Marcellus" panose="020E0602050203020307" pitchFamily="34" charset="0"/>
              </a:rPr>
            </a:br>
            <a:endParaRPr lang="en-US" dirty="0">
              <a:solidFill>
                <a:schemeClr val="tx1">
                  <a:lumMod val="85000"/>
                  <a:lumOff val="15000"/>
                </a:schemeClr>
              </a:solidFill>
              <a:latin typeface="Marcellus" panose="020E0602050203020307" pitchFamily="34" charset="0"/>
            </a:endParaRPr>
          </a:p>
        </p:txBody>
      </p:sp>
      <p:pic>
        <p:nvPicPr>
          <p:cNvPr id="4" name="Picture 3">
            <a:extLst>
              <a:ext uri="{FF2B5EF4-FFF2-40B4-BE49-F238E27FC236}">
                <a16:creationId xmlns:a16="http://schemas.microsoft.com/office/drawing/2014/main" id="{8026AED6-E793-48A3-96AF-36A0D1FE2D70}"/>
              </a:ext>
            </a:extLst>
          </p:cNvPr>
          <p:cNvPicPr>
            <a:picLocks noChangeAspect="1"/>
          </p:cNvPicPr>
          <p:nvPr/>
        </p:nvPicPr>
        <p:blipFill>
          <a:blip r:embed="rId2"/>
          <a:stretch>
            <a:fillRect/>
          </a:stretch>
        </p:blipFill>
        <p:spPr>
          <a:xfrm>
            <a:off x="11040979" y="0"/>
            <a:ext cx="1151021" cy="6855781"/>
          </a:xfrm>
          <a:prstGeom prst="rect">
            <a:avLst/>
          </a:prstGeom>
        </p:spPr>
      </p:pic>
      <p:pic>
        <p:nvPicPr>
          <p:cNvPr id="5" name="Picture 4">
            <a:extLst>
              <a:ext uri="{FF2B5EF4-FFF2-40B4-BE49-F238E27FC236}">
                <a16:creationId xmlns:a16="http://schemas.microsoft.com/office/drawing/2014/main" id="{98F5ADD7-F579-4B31-B088-24730AEA76C9}"/>
              </a:ext>
            </a:extLst>
          </p:cNvPr>
          <p:cNvPicPr>
            <a:picLocks noChangeAspect="1"/>
          </p:cNvPicPr>
          <p:nvPr/>
        </p:nvPicPr>
        <p:blipFill>
          <a:blip r:embed="rId3"/>
          <a:stretch>
            <a:fillRect/>
          </a:stretch>
        </p:blipFill>
        <p:spPr>
          <a:xfrm>
            <a:off x="8153400" y="5696667"/>
            <a:ext cx="525379" cy="1159114"/>
          </a:xfrm>
          <a:prstGeom prst="rect">
            <a:avLst/>
          </a:prstGeom>
        </p:spPr>
      </p:pic>
      <p:pic>
        <p:nvPicPr>
          <p:cNvPr id="11" name="Picture 10" descr="A close up of a sign&#10;&#10;Description automatically generated">
            <a:extLst>
              <a:ext uri="{FF2B5EF4-FFF2-40B4-BE49-F238E27FC236}">
                <a16:creationId xmlns:a16="http://schemas.microsoft.com/office/drawing/2014/main" id="{C8EA3854-8902-4417-899A-DE9CBF528C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9029" y="6000216"/>
            <a:ext cx="868683" cy="647487"/>
          </a:xfrm>
          <a:prstGeom prst="rect">
            <a:avLst/>
          </a:prstGeom>
        </p:spPr>
      </p:pic>
      <p:pic>
        <p:nvPicPr>
          <p:cNvPr id="2" name="Picture 1">
            <a:extLst>
              <a:ext uri="{FF2B5EF4-FFF2-40B4-BE49-F238E27FC236}">
                <a16:creationId xmlns:a16="http://schemas.microsoft.com/office/drawing/2014/main" id="{C5A6F64A-EE0E-49F0-8E81-2403F1DCE39B}"/>
              </a:ext>
            </a:extLst>
          </p:cNvPr>
          <p:cNvPicPr>
            <a:picLocks noChangeAspect="1"/>
          </p:cNvPicPr>
          <p:nvPr/>
        </p:nvPicPr>
        <p:blipFill>
          <a:blip r:embed="rId5"/>
          <a:stretch>
            <a:fillRect/>
          </a:stretch>
        </p:blipFill>
        <p:spPr>
          <a:xfrm rot="5400000">
            <a:off x="9288343" y="5088647"/>
            <a:ext cx="1159114" cy="2378242"/>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6099DB7D-5170-4968-88DD-77E254A0AF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602" y="6000216"/>
            <a:ext cx="2656121" cy="664030"/>
          </a:xfrm>
          <a:prstGeom prst="rect">
            <a:avLst/>
          </a:prstGeom>
        </p:spPr>
      </p:pic>
    </p:spTree>
    <p:extLst>
      <p:ext uri="{BB962C8B-B14F-4D97-AF65-F5344CB8AC3E}">
        <p14:creationId xmlns:p14="http://schemas.microsoft.com/office/powerpoint/2010/main" val="1255707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5880674" y="567534"/>
            <a:ext cx="385984" cy="12236665"/>
          </a:xfrm>
          <a:prstGeom prst="rect">
            <a:avLst/>
          </a:prstGeom>
        </p:spPr>
      </p:pic>
      <p:pic>
        <p:nvPicPr>
          <p:cNvPr id="5" name="Picture 4">
            <a:extLst>
              <a:ext uri="{FF2B5EF4-FFF2-40B4-BE49-F238E27FC236}">
                <a16:creationId xmlns:a16="http://schemas.microsoft.com/office/drawing/2014/main" id="{B15A553C-6E56-4E14-9B40-3D70033DB61F}"/>
              </a:ext>
            </a:extLst>
          </p:cNvPr>
          <p:cNvPicPr>
            <a:picLocks noChangeAspect="1"/>
          </p:cNvPicPr>
          <p:nvPr/>
        </p:nvPicPr>
        <p:blipFill>
          <a:blip r:embed="rId3"/>
          <a:stretch>
            <a:fillRect/>
          </a:stretch>
        </p:blipFill>
        <p:spPr>
          <a:xfrm rot="5400000">
            <a:off x="4533653" y="1754134"/>
            <a:ext cx="176409" cy="9333048"/>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828421" y="5610533"/>
            <a:ext cx="968545" cy="721920"/>
          </a:xfrm>
          <a:prstGeom prst="rect">
            <a:avLst/>
          </a:prstGeom>
        </p:spPr>
      </p:pic>
      <p:sp>
        <p:nvSpPr>
          <p:cNvPr id="8" name="Subtitle 2">
            <a:extLst>
              <a:ext uri="{FF2B5EF4-FFF2-40B4-BE49-F238E27FC236}">
                <a16:creationId xmlns:a16="http://schemas.microsoft.com/office/drawing/2014/main" id="{5AB99583-1BD7-4DF1-9DBD-299F1C8E7BF2}"/>
              </a:ext>
            </a:extLst>
          </p:cNvPr>
          <p:cNvSpPr txBox="1">
            <a:spLocks/>
          </p:cNvSpPr>
          <p:nvPr/>
        </p:nvSpPr>
        <p:spPr>
          <a:xfrm>
            <a:off x="669758" y="1211543"/>
            <a:ext cx="10315074" cy="44870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solidFill>
                <a:schemeClr val="tx1">
                  <a:lumMod val="85000"/>
                  <a:lumOff val="15000"/>
                </a:schemeClr>
              </a:solidFill>
              <a:latin typeface="Marcellus" panose="020E0602050203020307" pitchFamily="34" charset="0"/>
            </a:endParaRPr>
          </a:p>
        </p:txBody>
      </p:sp>
      <p:pic>
        <p:nvPicPr>
          <p:cNvPr id="9" name="Picture 8" descr="A picture containing drawing&#10;&#10;Description automatically generated">
            <a:extLst>
              <a:ext uri="{FF2B5EF4-FFF2-40B4-BE49-F238E27FC236}">
                <a16:creationId xmlns:a16="http://schemas.microsoft.com/office/drawing/2014/main" id="{81B8989A-C3D5-4971-8D6D-F3A911E415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014" y="5440809"/>
            <a:ext cx="3245736" cy="811434"/>
          </a:xfrm>
          <a:prstGeom prst="rect">
            <a:avLst/>
          </a:prstGeom>
        </p:spPr>
      </p:pic>
      <p:sp>
        <p:nvSpPr>
          <p:cNvPr id="10" name="Subtitle 2">
            <a:extLst>
              <a:ext uri="{FF2B5EF4-FFF2-40B4-BE49-F238E27FC236}">
                <a16:creationId xmlns:a16="http://schemas.microsoft.com/office/drawing/2014/main" id="{97CF5941-EE7E-A5FC-7804-AFBF8F229242}"/>
              </a:ext>
            </a:extLst>
          </p:cNvPr>
          <p:cNvSpPr txBox="1">
            <a:spLocks/>
          </p:cNvSpPr>
          <p:nvPr/>
        </p:nvSpPr>
        <p:spPr>
          <a:xfrm>
            <a:off x="817378" y="280632"/>
            <a:ext cx="10979588" cy="60518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800" dirty="0">
              <a:solidFill>
                <a:schemeClr val="tx1">
                  <a:lumMod val="85000"/>
                  <a:lumOff val="15000"/>
                </a:schemeClr>
              </a:solidFill>
              <a:latin typeface="Marcellus" panose="020E0602050203020307" pitchFamily="34" charset="0"/>
            </a:endParaRPr>
          </a:p>
          <a:p>
            <a:r>
              <a:rPr lang="en-US" dirty="0">
                <a:solidFill>
                  <a:schemeClr val="tx1">
                    <a:lumMod val="85000"/>
                    <a:lumOff val="15000"/>
                  </a:schemeClr>
                </a:solidFill>
                <a:latin typeface="Marcellus" panose="020E0602050203020307" pitchFamily="34" charset="0"/>
              </a:rPr>
              <a:t>Major/Important Tasks which the program can perform are:</a:t>
            </a:r>
          </a:p>
          <a:p>
            <a:pPr>
              <a:buFont typeface="Wingdings" panose="05000000000000000000" pitchFamily="2" charset="2"/>
              <a:buChar char="§"/>
            </a:pPr>
            <a:r>
              <a:rPr lang="en-US" dirty="0">
                <a:solidFill>
                  <a:schemeClr val="tx1">
                    <a:lumMod val="85000"/>
                    <a:lumOff val="15000"/>
                  </a:schemeClr>
                </a:solidFill>
                <a:latin typeface="Marcellus" panose="020E0602050203020307" pitchFamily="34" charset="0"/>
              </a:rPr>
              <a:t>Search User’s Request on Wikipedia and Google.(User can choose which portal to search on)</a:t>
            </a:r>
          </a:p>
          <a:p>
            <a:pPr>
              <a:buFont typeface="Wingdings" panose="05000000000000000000" pitchFamily="2" charset="2"/>
              <a:buChar char="§"/>
            </a:pPr>
            <a:r>
              <a:rPr lang="en-US" dirty="0">
                <a:solidFill>
                  <a:schemeClr val="tx1">
                    <a:lumMod val="85000"/>
                    <a:lumOff val="15000"/>
                  </a:schemeClr>
                </a:solidFill>
                <a:latin typeface="Marcellus" panose="020E0602050203020307" pitchFamily="34" charset="0"/>
              </a:rPr>
              <a:t>Open any Website</a:t>
            </a:r>
          </a:p>
          <a:p>
            <a:pPr>
              <a:buFont typeface="Wingdings" panose="05000000000000000000" pitchFamily="2" charset="2"/>
              <a:buChar char="§"/>
            </a:pPr>
            <a:r>
              <a:rPr lang="en-US" dirty="0">
                <a:solidFill>
                  <a:schemeClr val="tx1">
                    <a:lumMod val="85000"/>
                    <a:lumOff val="15000"/>
                  </a:schemeClr>
                </a:solidFill>
                <a:latin typeface="Marcellus" panose="020E0602050203020307" pitchFamily="34" charset="0"/>
              </a:rPr>
              <a:t>Play a song from the User’s Playlist stored on their device.</a:t>
            </a:r>
          </a:p>
          <a:p>
            <a:pPr>
              <a:buFont typeface="Wingdings" panose="05000000000000000000" pitchFamily="2" charset="2"/>
              <a:buChar char="§"/>
            </a:pPr>
            <a:r>
              <a:rPr lang="en-US" dirty="0">
                <a:solidFill>
                  <a:schemeClr val="tx1">
                    <a:lumMod val="85000"/>
                    <a:lumOff val="15000"/>
                  </a:schemeClr>
                </a:solidFill>
                <a:latin typeface="Marcellus" panose="020E0602050203020307" pitchFamily="34" charset="0"/>
              </a:rPr>
              <a:t>Tell the current time</a:t>
            </a:r>
          </a:p>
          <a:p>
            <a:pPr>
              <a:buFont typeface="Wingdings" panose="05000000000000000000" pitchFamily="2" charset="2"/>
              <a:buChar char="§"/>
            </a:pPr>
            <a:r>
              <a:rPr lang="en-US" dirty="0">
                <a:solidFill>
                  <a:schemeClr val="tx1">
                    <a:lumMod val="85000"/>
                    <a:lumOff val="15000"/>
                  </a:schemeClr>
                </a:solidFill>
                <a:latin typeface="Marcellus" panose="020E0602050203020307" pitchFamily="34" charset="0"/>
              </a:rPr>
              <a:t>Set an Alarm and Timer</a:t>
            </a:r>
          </a:p>
          <a:p>
            <a:pPr>
              <a:buFont typeface="Wingdings" panose="05000000000000000000" pitchFamily="2" charset="2"/>
              <a:buChar char="§"/>
            </a:pPr>
            <a:r>
              <a:rPr lang="en-US" dirty="0">
                <a:solidFill>
                  <a:schemeClr val="tx1">
                    <a:lumMod val="85000"/>
                    <a:lumOff val="15000"/>
                  </a:schemeClr>
                </a:solidFill>
                <a:latin typeface="Marcellus" panose="020E0602050203020307" pitchFamily="34" charset="0"/>
              </a:rPr>
              <a:t>Ask for the location of a place(city or country) on Google Maps</a:t>
            </a:r>
          </a:p>
          <a:p>
            <a:pPr>
              <a:buFont typeface="Wingdings" panose="05000000000000000000" pitchFamily="2" charset="2"/>
              <a:buChar char="§"/>
            </a:pPr>
            <a:r>
              <a:rPr lang="en-US" dirty="0">
                <a:solidFill>
                  <a:schemeClr val="tx1">
                    <a:lumMod val="85000"/>
                    <a:lumOff val="15000"/>
                  </a:schemeClr>
                </a:solidFill>
                <a:latin typeface="Marcellus" panose="020E0602050203020307" pitchFamily="34" charset="0"/>
              </a:rPr>
              <a:t>Show the Top Headlines(News) of the Day</a:t>
            </a:r>
          </a:p>
          <a:p>
            <a:pPr>
              <a:buFont typeface="Wingdings" panose="05000000000000000000" pitchFamily="2" charset="2"/>
              <a:buChar char="§"/>
            </a:pPr>
            <a:r>
              <a:rPr lang="en-US" dirty="0">
                <a:solidFill>
                  <a:schemeClr val="tx1">
                    <a:lumMod val="85000"/>
                    <a:lumOff val="15000"/>
                  </a:schemeClr>
                </a:solidFill>
                <a:latin typeface="Marcellus" panose="020E0602050203020307" pitchFamily="34" charset="0"/>
              </a:rPr>
              <a:t>Suspend Listening or taking audio input for a duration specified by the User</a:t>
            </a:r>
            <a:br>
              <a:rPr lang="en-US" dirty="0">
                <a:solidFill>
                  <a:schemeClr val="tx1">
                    <a:lumMod val="85000"/>
                    <a:lumOff val="15000"/>
                  </a:schemeClr>
                </a:solidFill>
                <a:latin typeface="Marcellus" panose="020E0602050203020307" pitchFamily="34" charset="0"/>
              </a:rPr>
            </a:br>
            <a:br>
              <a:rPr lang="en-US" dirty="0">
                <a:solidFill>
                  <a:schemeClr val="tx1">
                    <a:lumMod val="85000"/>
                    <a:lumOff val="15000"/>
                  </a:schemeClr>
                </a:solidFill>
                <a:latin typeface="Marcellus" panose="020E0602050203020307" pitchFamily="34" charset="0"/>
              </a:rPr>
            </a:br>
            <a:endParaRPr lang="en-US" dirty="0">
              <a:solidFill>
                <a:schemeClr val="tx1">
                  <a:lumMod val="85000"/>
                  <a:lumOff val="15000"/>
                </a:schemeClr>
              </a:solidFill>
              <a:latin typeface="Marcellus" panose="020E0602050203020307" pitchFamily="34" charset="0"/>
            </a:endParaRPr>
          </a:p>
        </p:txBody>
      </p:sp>
    </p:spTree>
    <p:extLst>
      <p:ext uri="{BB962C8B-B14F-4D97-AF65-F5344CB8AC3E}">
        <p14:creationId xmlns:p14="http://schemas.microsoft.com/office/powerpoint/2010/main" val="1236881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058B23-DDE2-4F62-9A2E-46739C3C685F}"/>
              </a:ext>
            </a:extLst>
          </p:cNvPr>
          <p:cNvSpPr>
            <a:spLocks noGrp="1"/>
          </p:cNvSpPr>
          <p:nvPr>
            <p:ph type="title"/>
          </p:nvPr>
        </p:nvSpPr>
        <p:spPr>
          <a:xfrm>
            <a:off x="1650332" y="276193"/>
            <a:ext cx="8217568" cy="1325563"/>
          </a:xfrm>
        </p:spPr>
        <p:txBody>
          <a:bodyPr/>
          <a:lstStyle/>
          <a:p>
            <a:pPr algn="ctr"/>
            <a:r>
              <a:rPr lang="en-US" sz="3600" dirty="0">
                <a:solidFill>
                  <a:srgbClr val="C00000"/>
                </a:solidFill>
                <a:latin typeface="Marcellus" panose="020E0602050203020307" pitchFamily="34" charset="0"/>
              </a:rPr>
              <a:t>Result/Output:</a:t>
            </a:r>
            <a:br>
              <a:rPr lang="en-US" dirty="0">
                <a:solidFill>
                  <a:srgbClr val="C00000"/>
                </a:solidFill>
                <a:latin typeface="Marcellus" panose="020E0602050203020307" pitchFamily="34" charset="0"/>
              </a:rPr>
            </a:br>
            <a:endParaRPr lang="en-US" dirty="0"/>
          </a:p>
        </p:txBody>
      </p:sp>
      <p:pic>
        <p:nvPicPr>
          <p:cNvPr id="4" name="Picture 3">
            <a:extLst>
              <a:ext uri="{FF2B5EF4-FFF2-40B4-BE49-F238E27FC236}">
                <a16:creationId xmlns:a16="http://schemas.microsoft.com/office/drawing/2014/main" id="{8026AED6-E793-48A3-96AF-36A0D1FE2D70}"/>
              </a:ext>
            </a:extLst>
          </p:cNvPr>
          <p:cNvPicPr>
            <a:picLocks noChangeAspect="1"/>
          </p:cNvPicPr>
          <p:nvPr/>
        </p:nvPicPr>
        <p:blipFill>
          <a:blip r:embed="rId4"/>
          <a:stretch>
            <a:fillRect/>
          </a:stretch>
        </p:blipFill>
        <p:spPr>
          <a:xfrm>
            <a:off x="11040979" y="0"/>
            <a:ext cx="1151021" cy="6855781"/>
          </a:xfrm>
          <a:prstGeom prst="rect">
            <a:avLst/>
          </a:prstGeom>
        </p:spPr>
      </p:pic>
      <p:pic>
        <p:nvPicPr>
          <p:cNvPr id="5" name="Picture 4">
            <a:extLst>
              <a:ext uri="{FF2B5EF4-FFF2-40B4-BE49-F238E27FC236}">
                <a16:creationId xmlns:a16="http://schemas.microsoft.com/office/drawing/2014/main" id="{98F5ADD7-F579-4B31-B088-24730AEA76C9}"/>
              </a:ext>
            </a:extLst>
          </p:cNvPr>
          <p:cNvPicPr>
            <a:picLocks noChangeAspect="1"/>
          </p:cNvPicPr>
          <p:nvPr/>
        </p:nvPicPr>
        <p:blipFill>
          <a:blip r:embed="rId5"/>
          <a:stretch>
            <a:fillRect/>
          </a:stretch>
        </p:blipFill>
        <p:spPr>
          <a:xfrm>
            <a:off x="8153400" y="5696667"/>
            <a:ext cx="525379" cy="1159114"/>
          </a:xfrm>
          <a:prstGeom prst="rect">
            <a:avLst/>
          </a:prstGeom>
        </p:spPr>
      </p:pic>
      <p:pic>
        <p:nvPicPr>
          <p:cNvPr id="11" name="Picture 10" descr="A close up of a sign&#10;&#10;Description automatically generated">
            <a:extLst>
              <a:ext uri="{FF2B5EF4-FFF2-40B4-BE49-F238E27FC236}">
                <a16:creationId xmlns:a16="http://schemas.microsoft.com/office/drawing/2014/main" id="{C8EA3854-8902-4417-899A-DE9CBF528C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29029" y="6000216"/>
            <a:ext cx="868683" cy="647487"/>
          </a:xfrm>
          <a:prstGeom prst="rect">
            <a:avLst/>
          </a:prstGeom>
        </p:spPr>
      </p:pic>
      <p:pic>
        <p:nvPicPr>
          <p:cNvPr id="2" name="Picture 1">
            <a:extLst>
              <a:ext uri="{FF2B5EF4-FFF2-40B4-BE49-F238E27FC236}">
                <a16:creationId xmlns:a16="http://schemas.microsoft.com/office/drawing/2014/main" id="{C5A6F64A-EE0E-49F0-8E81-2403F1DCE39B}"/>
              </a:ext>
            </a:extLst>
          </p:cNvPr>
          <p:cNvPicPr>
            <a:picLocks noChangeAspect="1"/>
          </p:cNvPicPr>
          <p:nvPr/>
        </p:nvPicPr>
        <p:blipFill>
          <a:blip r:embed="rId7"/>
          <a:stretch>
            <a:fillRect/>
          </a:stretch>
        </p:blipFill>
        <p:spPr>
          <a:xfrm rot="5400000">
            <a:off x="9288343" y="5088647"/>
            <a:ext cx="1159114" cy="2378242"/>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6099DB7D-5170-4968-88DD-77E254A0AF1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1602" y="6000216"/>
            <a:ext cx="2656121" cy="664030"/>
          </a:xfrm>
          <a:prstGeom prst="rect">
            <a:avLst/>
          </a:prstGeom>
        </p:spPr>
      </p:pic>
      <p:pic>
        <p:nvPicPr>
          <p:cNvPr id="3" name="2022-07-06 14-41-39">
            <a:hlinkClick r:id="" action="ppaction://media"/>
            <a:extLst>
              <a:ext uri="{FF2B5EF4-FFF2-40B4-BE49-F238E27FC236}">
                <a16:creationId xmlns:a16="http://schemas.microsoft.com/office/drawing/2014/main" id="{CF3BC2DA-C5B8-3644-8743-78A11FC1DC33}"/>
              </a:ext>
            </a:extLst>
          </p:cNvPr>
          <p:cNvPicPr>
            <a:picLocks noChangeAspect="1"/>
          </p:cNvPicPr>
          <p:nvPr>
            <a:videoFile r:link="rId1"/>
            <p:extLst>
              <p:ext uri="{DAA4B4D4-6D71-4841-9C94-3DE7FCFB9230}">
                <p14:media xmlns:p14="http://schemas.microsoft.com/office/powerpoint/2010/main" r:embed="rId2">
                  <p14:trim end="12805"/>
                </p14:media>
              </p:ext>
            </p:extLst>
          </p:nvPr>
        </p:nvPicPr>
        <p:blipFill>
          <a:blip r:embed="rId9"/>
          <a:stretch>
            <a:fillRect/>
          </a:stretch>
        </p:blipFill>
        <p:spPr>
          <a:xfrm>
            <a:off x="1809812" y="1046376"/>
            <a:ext cx="7898607" cy="4442966"/>
          </a:xfrm>
          <a:prstGeom prst="rect">
            <a:avLst/>
          </a:prstGeom>
        </p:spPr>
      </p:pic>
    </p:spTree>
    <p:extLst>
      <p:ext uri="{BB962C8B-B14F-4D97-AF65-F5344CB8AC3E}">
        <p14:creationId xmlns:p14="http://schemas.microsoft.com/office/powerpoint/2010/main" val="1914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8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058B23-DDE2-4F62-9A2E-46739C3C685F}"/>
              </a:ext>
            </a:extLst>
          </p:cNvPr>
          <p:cNvSpPr>
            <a:spLocks noGrp="1"/>
          </p:cNvSpPr>
          <p:nvPr>
            <p:ph type="title"/>
          </p:nvPr>
        </p:nvSpPr>
        <p:spPr>
          <a:xfrm>
            <a:off x="1650332" y="276193"/>
            <a:ext cx="8217568" cy="1325563"/>
          </a:xfrm>
        </p:spPr>
        <p:txBody>
          <a:bodyPr/>
          <a:lstStyle/>
          <a:p>
            <a:pPr algn="ctr"/>
            <a:r>
              <a:rPr lang="en-US" sz="3600" dirty="0">
                <a:solidFill>
                  <a:srgbClr val="C00000"/>
                </a:solidFill>
                <a:latin typeface="Marcellus" panose="020E0602050203020307" pitchFamily="34" charset="0"/>
              </a:rPr>
              <a:t>Conclusion:</a:t>
            </a:r>
            <a:br>
              <a:rPr lang="en-US" dirty="0">
                <a:solidFill>
                  <a:srgbClr val="C00000"/>
                </a:solidFill>
                <a:latin typeface="Marcellus" panose="020E0602050203020307" pitchFamily="34" charset="0"/>
              </a:rPr>
            </a:br>
            <a:endParaRPr lang="en-US" dirty="0"/>
          </a:p>
        </p:txBody>
      </p:sp>
      <p:sp>
        <p:nvSpPr>
          <p:cNvPr id="3" name="Subtitle 2">
            <a:extLst>
              <a:ext uri="{FF2B5EF4-FFF2-40B4-BE49-F238E27FC236}">
                <a16:creationId xmlns:a16="http://schemas.microsoft.com/office/drawing/2014/main" id="{6D9CEDE5-3115-42FB-90A3-0727B8EEECC0}"/>
              </a:ext>
            </a:extLst>
          </p:cNvPr>
          <p:cNvSpPr>
            <a:spLocks noGrp="1"/>
          </p:cNvSpPr>
          <p:nvPr>
            <p:ph idx="1"/>
          </p:nvPr>
        </p:nvSpPr>
        <p:spPr>
          <a:xfrm>
            <a:off x="593558" y="1131216"/>
            <a:ext cx="10237840" cy="4867456"/>
          </a:xfrm>
        </p:spPr>
        <p:txBody>
          <a:bodyPr>
            <a:normAutofit/>
          </a:bodyPr>
          <a:lstStyle/>
          <a:p>
            <a:r>
              <a:rPr lang="en-US" dirty="0">
                <a:solidFill>
                  <a:schemeClr val="tx1">
                    <a:lumMod val="85000"/>
                    <a:lumOff val="15000"/>
                  </a:schemeClr>
                </a:solidFill>
                <a:latin typeface="Marcellus" panose="020E0602050203020307" pitchFamily="34" charset="0"/>
              </a:rPr>
              <a:t>Successfully made a Virtual Assistant Bot.</a:t>
            </a:r>
          </a:p>
          <a:p>
            <a:pPr algn="l"/>
            <a:r>
              <a:rPr lang="en-US" sz="2400" b="0" i="0" u="none" strike="noStrike" baseline="0" dirty="0">
                <a:solidFill>
                  <a:srgbClr val="262626"/>
                </a:solidFill>
                <a:latin typeface="FiraSans-Regular"/>
              </a:rPr>
              <a:t>Learnt new libraries and what their usage is.</a:t>
            </a:r>
          </a:p>
          <a:p>
            <a:pPr algn="l"/>
            <a:r>
              <a:rPr lang="en-US" sz="2400" b="0" i="0" u="none" strike="noStrike" baseline="0" dirty="0">
                <a:solidFill>
                  <a:srgbClr val="262626"/>
                </a:solidFill>
                <a:latin typeface="FiraSans-Regular"/>
              </a:rPr>
              <a:t>Learnt how to open URL’s from Python.</a:t>
            </a:r>
          </a:p>
          <a:p>
            <a:pPr algn="l"/>
            <a:r>
              <a:rPr lang="en-US" sz="2400" dirty="0">
                <a:solidFill>
                  <a:srgbClr val="262626"/>
                </a:solidFill>
                <a:latin typeface="FiraSans-Regular"/>
              </a:rPr>
              <a:t>Learnt Data Extraction from website APIs </a:t>
            </a:r>
            <a:endParaRPr lang="en-US" sz="2400" b="0" i="0" u="none" strike="noStrike" baseline="0" dirty="0">
              <a:solidFill>
                <a:srgbClr val="262626"/>
              </a:solidFill>
              <a:latin typeface="FiraSans-Regular"/>
            </a:endParaRPr>
          </a:p>
          <a:p>
            <a:pPr algn="l"/>
            <a:r>
              <a:rPr lang="en-US" sz="2400" b="0" i="0" u="none" strike="noStrike" baseline="0" dirty="0">
                <a:solidFill>
                  <a:srgbClr val="262626"/>
                </a:solidFill>
                <a:latin typeface="FiraSans-Regular"/>
              </a:rPr>
              <a:t>Learnt how to get date and time information from User’s system</a:t>
            </a:r>
          </a:p>
          <a:p>
            <a:pPr algn="l"/>
            <a:r>
              <a:rPr lang="en-US" sz="2400" b="0" i="0" u="none" strike="noStrike" baseline="0" dirty="0">
                <a:solidFill>
                  <a:srgbClr val="262626"/>
                </a:solidFill>
                <a:latin typeface="FiraSans-Regular"/>
              </a:rPr>
              <a:t>Learnt how to read JSON file format and implement data in the </a:t>
            </a:r>
            <a:r>
              <a:rPr lang="en-IN" sz="2400" dirty="0">
                <a:solidFill>
                  <a:srgbClr val="262626"/>
                </a:solidFill>
                <a:latin typeface="FiraSans-Regular"/>
              </a:rPr>
              <a:t>program</a:t>
            </a:r>
            <a:r>
              <a:rPr lang="en-IN" sz="2400" b="0" i="0" u="none" strike="noStrike" baseline="0" dirty="0">
                <a:solidFill>
                  <a:srgbClr val="262626"/>
                </a:solidFill>
                <a:latin typeface="FiraSans-Regular"/>
              </a:rPr>
              <a:t>.</a:t>
            </a:r>
          </a:p>
          <a:p>
            <a:pPr marL="0" indent="0" algn="l">
              <a:buNone/>
            </a:pPr>
            <a:br>
              <a:rPr lang="en-US" dirty="0">
                <a:solidFill>
                  <a:schemeClr val="tx1">
                    <a:lumMod val="85000"/>
                    <a:lumOff val="15000"/>
                  </a:schemeClr>
                </a:solidFill>
                <a:latin typeface="Marcellus" panose="020E0602050203020307" pitchFamily="34" charset="0"/>
              </a:rPr>
            </a:br>
            <a:endParaRPr lang="en-US" dirty="0">
              <a:solidFill>
                <a:schemeClr val="tx1">
                  <a:lumMod val="85000"/>
                  <a:lumOff val="15000"/>
                </a:schemeClr>
              </a:solidFill>
              <a:latin typeface="Marcellus" panose="020E0602050203020307" pitchFamily="34" charset="0"/>
            </a:endParaRPr>
          </a:p>
        </p:txBody>
      </p:sp>
      <p:pic>
        <p:nvPicPr>
          <p:cNvPr id="4" name="Picture 3">
            <a:extLst>
              <a:ext uri="{FF2B5EF4-FFF2-40B4-BE49-F238E27FC236}">
                <a16:creationId xmlns:a16="http://schemas.microsoft.com/office/drawing/2014/main" id="{8026AED6-E793-48A3-96AF-36A0D1FE2D70}"/>
              </a:ext>
            </a:extLst>
          </p:cNvPr>
          <p:cNvPicPr>
            <a:picLocks noChangeAspect="1"/>
          </p:cNvPicPr>
          <p:nvPr/>
        </p:nvPicPr>
        <p:blipFill>
          <a:blip r:embed="rId2"/>
          <a:stretch>
            <a:fillRect/>
          </a:stretch>
        </p:blipFill>
        <p:spPr>
          <a:xfrm>
            <a:off x="11040979" y="0"/>
            <a:ext cx="1151021" cy="6855781"/>
          </a:xfrm>
          <a:prstGeom prst="rect">
            <a:avLst/>
          </a:prstGeom>
        </p:spPr>
      </p:pic>
      <p:pic>
        <p:nvPicPr>
          <p:cNvPr id="5" name="Picture 4">
            <a:extLst>
              <a:ext uri="{FF2B5EF4-FFF2-40B4-BE49-F238E27FC236}">
                <a16:creationId xmlns:a16="http://schemas.microsoft.com/office/drawing/2014/main" id="{98F5ADD7-F579-4B31-B088-24730AEA76C9}"/>
              </a:ext>
            </a:extLst>
          </p:cNvPr>
          <p:cNvPicPr>
            <a:picLocks noChangeAspect="1"/>
          </p:cNvPicPr>
          <p:nvPr/>
        </p:nvPicPr>
        <p:blipFill>
          <a:blip r:embed="rId3"/>
          <a:stretch>
            <a:fillRect/>
          </a:stretch>
        </p:blipFill>
        <p:spPr>
          <a:xfrm>
            <a:off x="8153400" y="5696667"/>
            <a:ext cx="525379" cy="1159114"/>
          </a:xfrm>
          <a:prstGeom prst="rect">
            <a:avLst/>
          </a:prstGeom>
        </p:spPr>
      </p:pic>
      <p:pic>
        <p:nvPicPr>
          <p:cNvPr id="11" name="Picture 10" descr="A close up of a sign&#10;&#10;Description automatically generated">
            <a:extLst>
              <a:ext uri="{FF2B5EF4-FFF2-40B4-BE49-F238E27FC236}">
                <a16:creationId xmlns:a16="http://schemas.microsoft.com/office/drawing/2014/main" id="{C8EA3854-8902-4417-899A-DE9CBF528C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9029" y="6000216"/>
            <a:ext cx="868683" cy="647487"/>
          </a:xfrm>
          <a:prstGeom prst="rect">
            <a:avLst/>
          </a:prstGeom>
        </p:spPr>
      </p:pic>
      <p:pic>
        <p:nvPicPr>
          <p:cNvPr id="2" name="Picture 1">
            <a:extLst>
              <a:ext uri="{FF2B5EF4-FFF2-40B4-BE49-F238E27FC236}">
                <a16:creationId xmlns:a16="http://schemas.microsoft.com/office/drawing/2014/main" id="{C5A6F64A-EE0E-49F0-8E81-2403F1DCE39B}"/>
              </a:ext>
            </a:extLst>
          </p:cNvPr>
          <p:cNvPicPr>
            <a:picLocks noChangeAspect="1"/>
          </p:cNvPicPr>
          <p:nvPr/>
        </p:nvPicPr>
        <p:blipFill>
          <a:blip r:embed="rId5"/>
          <a:stretch>
            <a:fillRect/>
          </a:stretch>
        </p:blipFill>
        <p:spPr>
          <a:xfrm rot="5400000">
            <a:off x="9288343" y="5088647"/>
            <a:ext cx="1159114" cy="2378242"/>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6099DB7D-5170-4968-88DD-77E254A0AF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602" y="6000216"/>
            <a:ext cx="2656121" cy="664030"/>
          </a:xfrm>
          <a:prstGeom prst="rect">
            <a:avLst/>
          </a:prstGeom>
        </p:spPr>
      </p:pic>
    </p:spTree>
    <p:extLst>
      <p:ext uri="{BB962C8B-B14F-4D97-AF65-F5344CB8AC3E}">
        <p14:creationId xmlns:p14="http://schemas.microsoft.com/office/powerpoint/2010/main" val="3836594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058B23-DDE2-4F62-9A2E-46739C3C685F}"/>
              </a:ext>
            </a:extLst>
          </p:cNvPr>
          <p:cNvSpPr>
            <a:spLocks noGrp="1"/>
          </p:cNvSpPr>
          <p:nvPr>
            <p:ph type="title"/>
          </p:nvPr>
        </p:nvSpPr>
        <p:spPr>
          <a:xfrm>
            <a:off x="1650332" y="276193"/>
            <a:ext cx="8217568" cy="1325563"/>
          </a:xfrm>
        </p:spPr>
        <p:txBody>
          <a:bodyPr/>
          <a:lstStyle/>
          <a:p>
            <a:pPr algn="ctr"/>
            <a:r>
              <a:rPr lang="en-US" sz="3600" dirty="0">
                <a:solidFill>
                  <a:srgbClr val="C00000"/>
                </a:solidFill>
                <a:latin typeface="Marcellus" panose="020E0602050203020307" pitchFamily="34" charset="0"/>
              </a:rPr>
              <a:t>References:</a:t>
            </a:r>
            <a:br>
              <a:rPr lang="en-US" dirty="0">
                <a:solidFill>
                  <a:srgbClr val="C00000"/>
                </a:solidFill>
                <a:latin typeface="Marcellus" panose="020E0602050203020307" pitchFamily="34" charset="0"/>
              </a:rPr>
            </a:br>
            <a:endParaRPr lang="en-US" dirty="0"/>
          </a:p>
        </p:txBody>
      </p:sp>
      <p:sp>
        <p:nvSpPr>
          <p:cNvPr id="3" name="Subtitle 2">
            <a:extLst>
              <a:ext uri="{FF2B5EF4-FFF2-40B4-BE49-F238E27FC236}">
                <a16:creationId xmlns:a16="http://schemas.microsoft.com/office/drawing/2014/main" id="{6D9CEDE5-3115-42FB-90A3-0727B8EEECC0}"/>
              </a:ext>
            </a:extLst>
          </p:cNvPr>
          <p:cNvSpPr>
            <a:spLocks noGrp="1"/>
          </p:cNvSpPr>
          <p:nvPr>
            <p:ph idx="1"/>
          </p:nvPr>
        </p:nvSpPr>
        <p:spPr>
          <a:xfrm>
            <a:off x="593558" y="1131216"/>
            <a:ext cx="10237840" cy="4867456"/>
          </a:xfrm>
        </p:spPr>
        <p:txBody>
          <a:bodyPr>
            <a:normAutofit/>
          </a:bodyPr>
          <a:lstStyle/>
          <a:p>
            <a:r>
              <a:rPr lang="en-US" dirty="0">
                <a:solidFill>
                  <a:schemeClr val="tx1">
                    <a:lumMod val="85000"/>
                    <a:lumOff val="15000"/>
                  </a:schemeClr>
                </a:solidFill>
                <a:latin typeface="Marcellus" panose="020E0602050203020307" pitchFamily="34" charset="0"/>
                <a:hlinkClick r:id="rId2"/>
              </a:rPr>
              <a:t>https://www.geeksforgeeks.org/speech-recognition-in-python-using-google-speech-api/</a:t>
            </a:r>
            <a:endParaRPr lang="en-US" dirty="0">
              <a:solidFill>
                <a:schemeClr val="tx1">
                  <a:lumMod val="85000"/>
                  <a:lumOff val="15000"/>
                </a:schemeClr>
              </a:solidFill>
              <a:latin typeface="Marcellus" panose="020E0602050203020307" pitchFamily="34" charset="0"/>
            </a:endParaRPr>
          </a:p>
          <a:p>
            <a:r>
              <a:rPr lang="en-US" dirty="0">
                <a:solidFill>
                  <a:schemeClr val="tx1">
                    <a:lumMod val="85000"/>
                    <a:lumOff val="15000"/>
                  </a:schemeClr>
                </a:solidFill>
                <a:latin typeface="Marcellus" panose="020E0602050203020307" pitchFamily="34" charset="0"/>
                <a:hlinkClick r:id="rId3"/>
              </a:rPr>
              <a:t>https://www.webscrapingapi.com/beginners-guide-extracting-data-apis/</a:t>
            </a:r>
            <a:endParaRPr lang="en-US" dirty="0">
              <a:solidFill>
                <a:schemeClr val="tx1">
                  <a:lumMod val="85000"/>
                  <a:lumOff val="15000"/>
                </a:schemeClr>
              </a:solidFill>
              <a:latin typeface="Marcellus" panose="020E0602050203020307" pitchFamily="34" charset="0"/>
            </a:endParaRPr>
          </a:p>
          <a:p>
            <a:r>
              <a:rPr lang="en-US" dirty="0">
                <a:solidFill>
                  <a:schemeClr val="tx1">
                    <a:lumMod val="85000"/>
                    <a:lumOff val="15000"/>
                  </a:schemeClr>
                </a:solidFill>
                <a:latin typeface="Marcellus" panose="020E0602050203020307" pitchFamily="34" charset="0"/>
                <a:hlinkClick r:id="rId4"/>
              </a:rPr>
              <a:t>https://www.youtube.com/watch?v=LLZQT9-0l_8</a:t>
            </a:r>
            <a:endParaRPr lang="en-US" dirty="0">
              <a:solidFill>
                <a:schemeClr val="tx1">
                  <a:lumMod val="85000"/>
                  <a:lumOff val="15000"/>
                </a:schemeClr>
              </a:solidFill>
              <a:latin typeface="Marcellus" panose="020E0602050203020307" pitchFamily="34" charset="0"/>
            </a:endParaRPr>
          </a:p>
          <a:p>
            <a:r>
              <a:rPr lang="en-US" dirty="0">
                <a:solidFill>
                  <a:schemeClr val="tx1">
                    <a:lumMod val="85000"/>
                    <a:lumOff val="15000"/>
                  </a:schemeClr>
                </a:solidFill>
                <a:latin typeface="Marcellus" panose="020E0602050203020307" pitchFamily="34" charset="0"/>
                <a:hlinkClick r:id="rId5"/>
              </a:rPr>
              <a:t>https://newsapi.org/</a:t>
            </a:r>
            <a:endParaRPr lang="en-US" dirty="0">
              <a:solidFill>
                <a:schemeClr val="tx1">
                  <a:lumMod val="85000"/>
                  <a:lumOff val="15000"/>
                </a:schemeClr>
              </a:solidFill>
              <a:latin typeface="Marcellus" panose="020E0602050203020307" pitchFamily="34" charset="0"/>
            </a:endParaRPr>
          </a:p>
          <a:p>
            <a:r>
              <a:rPr lang="en-US" dirty="0">
                <a:solidFill>
                  <a:schemeClr val="tx1">
                    <a:lumMod val="85000"/>
                    <a:lumOff val="15000"/>
                  </a:schemeClr>
                </a:solidFill>
                <a:latin typeface="Marcellus" panose="020E0602050203020307" pitchFamily="34" charset="0"/>
                <a:hlinkClick r:id="rId6"/>
              </a:rPr>
              <a:t>https://www.geeksforgeeks.org/python-text-to-speech-pyttsx-module/</a:t>
            </a:r>
            <a:endParaRPr lang="en-US" dirty="0">
              <a:solidFill>
                <a:schemeClr val="tx1">
                  <a:lumMod val="85000"/>
                  <a:lumOff val="15000"/>
                </a:schemeClr>
              </a:solidFill>
              <a:latin typeface="Marcellus" panose="020E0602050203020307" pitchFamily="34" charset="0"/>
            </a:endParaRPr>
          </a:p>
          <a:p>
            <a:r>
              <a:rPr lang="en-US" dirty="0">
                <a:solidFill>
                  <a:schemeClr val="tx1">
                    <a:lumMod val="85000"/>
                    <a:lumOff val="15000"/>
                  </a:schemeClr>
                </a:solidFill>
                <a:latin typeface="Marcellus" panose="020E0602050203020307" pitchFamily="34" charset="0"/>
                <a:hlinkClick r:id="rId7"/>
              </a:rPr>
              <a:t>https://docs.python.org/3/library/datetime.html</a:t>
            </a:r>
            <a:br>
              <a:rPr lang="en-US" dirty="0">
                <a:solidFill>
                  <a:schemeClr val="tx1">
                    <a:lumMod val="85000"/>
                    <a:lumOff val="15000"/>
                  </a:schemeClr>
                </a:solidFill>
                <a:latin typeface="Marcellus" panose="020E0602050203020307" pitchFamily="34" charset="0"/>
              </a:rPr>
            </a:br>
            <a:endParaRPr lang="en-US" dirty="0">
              <a:solidFill>
                <a:schemeClr val="tx1">
                  <a:lumMod val="85000"/>
                  <a:lumOff val="15000"/>
                </a:schemeClr>
              </a:solidFill>
              <a:latin typeface="Marcellus" panose="020E0602050203020307" pitchFamily="34" charset="0"/>
            </a:endParaRPr>
          </a:p>
        </p:txBody>
      </p:sp>
      <p:pic>
        <p:nvPicPr>
          <p:cNvPr id="4" name="Picture 3">
            <a:extLst>
              <a:ext uri="{FF2B5EF4-FFF2-40B4-BE49-F238E27FC236}">
                <a16:creationId xmlns:a16="http://schemas.microsoft.com/office/drawing/2014/main" id="{8026AED6-E793-48A3-96AF-36A0D1FE2D70}"/>
              </a:ext>
            </a:extLst>
          </p:cNvPr>
          <p:cNvPicPr>
            <a:picLocks noChangeAspect="1"/>
          </p:cNvPicPr>
          <p:nvPr/>
        </p:nvPicPr>
        <p:blipFill>
          <a:blip r:embed="rId8"/>
          <a:stretch>
            <a:fillRect/>
          </a:stretch>
        </p:blipFill>
        <p:spPr>
          <a:xfrm>
            <a:off x="11040979" y="0"/>
            <a:ext cx="1151021" cy="6855781"/>
          </a:xfrm>
          <a:prstGeom prst="rect">
            <a:avLst/>
          </a:prstGeom>
        </p:spPr>
      </p:pic>
      <p:pic>
        <p:nvPicPr>
          <p:cNvPr id="5" name="Picture 4">
            <a:extLst>
              <a:ext uri="{FF2B5EF4-FFF2-40B4-BE49-F238E27FC236}">
                <a16:creationId xmlns:a16="http://schemas.microsoft.com/office/drawing/2014/main" id="{98F5ADD7-F579-4B31-B088-24730AEA76C9}"/>
              </a:ext>
            </a:extLst>
          </p:cNvPr>
          <p:cNvPicPr>
            <a:picLocks noChangeAspect="1"/>
          </p:cNvPicPr>
          <p:nvPr/>
        </p:nvPicPr>
        <p:blipFill>
          <a:blip r:embed="rId9"/>
          <a:stretch>
            <a:fillRect/>
          </a:stretch>
        </p:blipFill>
        <p:spPr>
          <a:xfrm>
            <a:off x="8153400" y="5696667"/>
            <a:ext cx="525379" cy="1159114"/>
          </a:xfrm>
          <a:prstGeom prst="rect">
            <a:avLst/>
          </a:prstGeom>
        </p:spPr>
      </p:pic>
      <p:pic>
        <p:nvPicPr>
          <p:cNvPr id="11" name="Picture 10" descr="A close up of a sign&#10;&#10;Description automatically generated">
            <a:extLst>
              <a:ext uri="{FF2B5EF4-FFF2-40B4-BE49-F238E27FC236}">
                <a16:creationId xmlns:a16="http://schemas.microsoft.com/office/drawing/2014/main" id="{C8EA3854-8902-4417-899A-DE9CBF528C1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29029" y="6000216"/>
            <a:ext cx="868683" cy="647487"/>
          </a:xfrm>
          <a:prstGeom prst="rect">
            <a:avLst/>
          </a:prstGeom>
        </p:spPr>
      </p:pic>
      <p:pic>
        <p:nvPicPr>
          <p:cNvPr id="2" name="Picture 1">
            <a:extLst>
              <a:ext uri="{FF2B5EF4-FFF2-40B4-BE49-F238E27FC236}">
                <a16:creationId xmlns:a16="http://schemas.microsoft.com/office/drawing/2014/main" id="{C5A6F64A-EE0E-49F0-8E81-2403F1DCE39B}"/>
              </a:ext>
            </a:extLst>
          </p:cNvPr>
          <p:cNvPicPr>
            <a:picLocks noChangeAspect="1"/>
          </p:cNvPicPr>
          <p:nvPr/>
        </p:nvPicPr>
        <p:blipFill>
          <a:blip r:embed="rId11"/>
          <a:stretch>
            <a:fillRect/>
          </a:stretch>
        </p:blipFill>
        <p:spPr>
          <a:xfrm rot="5400000">
            <a:off x="9288343" y="5088647"/>
            <a:ext cx="1159114" cy="2378242"/>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6099DB7D-5170-4968-88DD-77E254A0AF1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1602" y="6000216"/>
            <a:ext cx="2656121" cy="664030"/>
          </a:xfrm>
          <a:prstGeom prst="rect">
            <a:avLst/>
          </a:prstGeom>
        </p:spPr>
      </p:pic>
    </p:spTree>
    <p:extLst>
      <p:ext uri="{BB962C8B-B14F-4D97-AF65-F5344CB8AC3E}">
        <p14:creationId xmlns:p14="http://schemas.microsoft.com/office/powerpoint/2010/main" val="1744887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058B23-DDE2-4F62-9A2E-46739C3C685F}"/>
              </a:ext>
            </a:extLst>
          </p:cNvPr>
          <p:cNvSpPr>
            <a:spLocks noGrp="1"/>
          </p:cNvSpPr>
          <p:nvPr>
            <p:ph type="title"/>
          </p:nvPr>
        </p:nvSpPr>
        <p:spPr>
          <a:xfrm>
            <a:off x="1650332" y="2485993"/>
            <a:ext cx="8217568" cy="1325563"/>
          </a:xfrm>
        </p:spPr>
        <p:txBody>
          <a:bodyPr/>
          <a:lstStyle/>
          <a:p>
            <a:pPr algn="ctr"/>
            <a:r>
              <a:rPr lang="en-US" b="1" dirty="0">
                <a:solidFill>
                  <a:srgbClr val="C00000"/>
                </a:solidFill>
              </a:rPr>
              <a:t>THANK YOU</a:t>
            </a:r>
          </a:p>
        </p:txBody>
      </p:sp>
      <p:pic>
        <p:nvPicPr>
          <p:cNvPr id="4" name="Picture 3">
            <a:extLst>
              <a:ext uri="{FF2B5EF4-FFF2-40B4-BE49-F238E27FC236}">
                <a16:creationId xmlns:a16="http://schemas.microsoft.com/office/drawing/2014/main" id="{8026AED6-E793-48A3-96AF-36A0D1FE2D70}"/>
              </a:ext>
            </a:extLst>
          </p:cNvPr>
          <p:cNvPicPr>
            <a:picLocks noChangeAspect="1"/>
          </p:cNvPicPr>
          <p:nvPr/>
        </p:nvPicPr>
        <p:blipFill>
          <a:blip r:embed="rId2"/>
          <a:stretch>
            <a:fillRect/>
          </a:stretch>
        </p:blipFill>
        <p:spPr>
          <a:xfrm>
            <a:off x="11040979" y="0"/>
            <a:ext cx="1151021" cy="6855781"/>
          </a:xfrm>
          <a:prstGeom prst="rect">
            <a:avLst/>
          </a:prstGeom>
        </p:spPr>
      </p:pic>
      <p:pic>
        <p:nvPicPr>
          <p:cNvPr id="5" name="Picture 4">
            <a:extLst>
              <a:ext uri="{FF2B5EF4-FFF2-40B4-BE49-F238E27FC236}">
                <a16:creationId xmlns:a16="http://schemas.microsoft.com/office/drawing/2014/main" id="{98F5ADD7-F579-4B31-B088-24730AEA76C9}"/>
              </a:ext>
            </a:extLst>
          </p:cNvPr>
          <p:cNvPicPr>
            <a:picLocks noChangeAspect="1"/>
          </p:cNvPicPr>
          <p:nvPr/>
        </p:nvPicPr>
        <p:blipFill>
          <a:blip r:embed="rId3"/>
          <a:stretch>
            <a:fillRect/>
          </a:stretch>
        </p:blipFill>
        <p:spPr>
          <a:xfrm>
            <a:off x="8153400" y="5696667"/>
            <a:ext cx="525379" cy="1159114"/>
          </a:xfrm>
          <a:prstGeom prst="rect">
            <a:avLst/>
          </a:prstGeom>
        </p:spPr>
      </p:pic>
      <p:pic>
        <p:nvPicPr>
          <p:cNvPr id="11" name="Picture 10" descr="A close up of a sign&#10;&#10;Description automatically generated">
            <a:extLst>
              <a:ext uri="{FF2B5EF4-FFF2-40B4-BE49-F238E27FC236}">
                <a16:creationId xmlns:a16="http://schemas.microsoft.com/office/drawing/2014/main" id="{C8EA3854-8902-4417-899A-DE9CBF528C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9029" y="6000216"/>
            <a:ext cx="868683" cy="647487"/>
          </a:xfrm>
          <a:prstGeom prst="rect">
            <a:avLst/>
          </a:prstGeom>
        </p:spPr>
      </p:pic>
      <p:pic>
        <p:nvPicPr>
          <p:cNvPr id="2" name="Picture 1">
            <a:extLst>
              <a:ext uri="{FF2B5EF4-FFF2-40B4-BE49-F238E27FC236}">
                <a16:creationId xmlns:a16="http://schemas.microsoft.com/office/drawing/2014/main" id="{C5A6F64A-EE0E-49F0-8E81-2403F1DCE39B}"/>
              </a:ext>
            </a:extLst>
          </p:cNvPr>
          <p:cNvPicPr>
            <a:picLocks noChangeAspect="1"/>
          </p:cNvPicPr>
          <p:nvPr/>
        </p:nvPicPr>
        <p:blipFill>
          <a:blip r:embed="rId5"/>
          <a:stretch>
            <a:fillRect/>
          </a:stretch>
        </p:blipFill>
        <p:spPr>
          <a:xfrm rot="5400000">
            <a:off x="9288343" y="5088647"/>
            <a:ext cx="1159114" cy="2378242"/>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6099DB7D-5170-4968-88DD-77E254A0AF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602" y="6000216"/>
            <a:ext cx="2656121" cy="664030"/>
          </a:xfrm>
          <a:prstGeom prst="rect">
            <a:avLst/>
          </a:prstGeom>
        </p:spPr>
      </p:pic>
    </p:spTree>
    <p:extLst>
      <p:ext uri="{BB962C8B-B14F-4D97-AF65-F5344CB8AC3E}">
        <p14:creationId xmlns:p14="http://schemas.microsoft.com/office/powerpoint/2010/main" val="1001943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058B23-DDE2-4F62-9A2E-46739C3C685F}"/>
              </a:ext>
            </a:extLst>
          </p:cNvPr>
          <p:cNvSpPr>
            <a:spLocks noGrp="1"/>
          </p:cNvSpPr>
          <p:nvPr>
            <p:ph type="title"/>
          </p:nvPr>
        </p:nvSpPr>
        <p:spPr>
          <a:xfrm>
            <a:off x="0" y="364397"/>
            <a:ext cx="10515600" cy="1325563"/>
          </a:xfrm>
        </p:spPr>
        <p:txBody>
          <a:bodyPr/>
          <a:lstStyle/>
          <a:p>
            <a:pPr algn="ctr"/>
            <a:r>
              <a:rPr lang="en-US" sz="3600" dirty="0">
                <a:solidFill>
                  <a:srgbClr val="C00000"/>
                </a:solidFill>
                <a:latin typeface="Marcellus" panose="020E0602050203020307" pitchFamily="34" charset="0"/>
              </a:rPr>
              <a:t> PROBLEM STATEMENT:</a:t>
            </a:r>
            <a:br>
              <a:rPr lang="en-US" dirty="0">
                <a:solidFill>
                  <a:srgbClr val="C00000"/>
                </a:solidFill>
                <a:latin typeface="Marcellus" panose="020E0602050203020307" pitchFamily="34" charset="0"/>
              </a:rPr>
            </a:br>
            <a:endParaRPr lang="en-US" dirty="0"/>
          </a:p>
        </p:txBody>
      </p:sp>
      <p:sp>
        <p:nvSpPr>
          <p:cNvPr id="3" name="Subtitle 2">
            <a:extLst>
              <a:ext uri="{FF2B5EF4-FFF2-40B4-BE49-F238E27FC236}">
                <a16:creationId xmlns:a16="http://schemas.microsoft.com/office/drawing/2014/main" id="{6D9CEDE5-3115-42FB-90A3-0727B8EEECC0}"/>
              </a:ext>
            </a:extLst>
          </p:cNvPr>
          <p:cNvSpPr>
            <a:spLocks noGrp="1"/>
          </p:cNvSpPr>
          <p:nvPr>
            <p:ph idx="1"/>
          </p:nvPr>
        </p:nvSpPr>
        <p:spPr>
          <a:xfrm>
            <a:off x="593558" y="1175831"/>
            <a:ext cx="9641305" cy="4487031"/>
          </a:xfrm>
        </p:spPr>
        <p:txBody>
          <a:bodyPr>
            <a:normAutofit/>
          </a:bodyPr>
          <a:lstStyle/>
          <a:p>
            <a:r>
              <a:rPr lang="en-US" b="1" dirty="0">
                <a:solidFill>
                  <a:schemeClr val="tx1">
                    <a:lumMod val="85000"/>
                    <a:lumOff val="15000"/>
                  </a:schemeClr>
                </a:solidFill>
                <a:latin typeface="Marcellus" panose="020E0602050203020307" pitchFamily="34" charset="0"/>
              </a:rPr>
              <a:t>To write a program to create a Virtual Voice Assistant in Python by Speech recognition using inbuilt API(Application Programming Interface) helping convert input audio to text aiding in performing certain tasks as per user request. </a:t>
            </a:r>
          </a:p>
          <a:p>
            <a:pPr marL="457200" lvl="1" indent="0">
              <a:buNone/>
            </a:pPr>
            <a:r>
              <a:rPr lang="en-US" dirty="0">
                <a:solidFill>
                  <a:schemeClr val="tx1">
                    <a:lumMod val="85000"/>
                    <a:lumOff val="15000"/>
                  </a:schemeClr>
                </a:solidFill>
                <a:latin typeface="Marcellus" panose="020E0602050203020307" pitchFamily="34" charset="0"/>
              </a:rPr>
              <a:t>User can give commands to perform various tasks such as searching anything on google and Wikipedia, opening a website, playing songs from the user's system, viewing news headlines, search for a place in google maps, ask to show the time, set an alarm and timer, tell jokes or greet the user. The user can suspend the voice assistant by saying "Thank You" or “Bye".</a:t>
            </a:r>
          </a:p>
        </p:txBody>
      </p:sp>
      <p:pic>
        <p:nvPicPr>
          <p:cNvPr id="4" name="Picture 3">
            <a:extLst>
              <a:ext uri="{FF2B5EF4-FFF2-40B4-BE49-F238E27FC236}">
                <a16:creationId xmlns:a16="http://schemas.microsoft.com/office/drawing/2014/main" id="{8026AED6-E793-48A3-96AF-36A0D1FE2D70}"/>
              </a:ext>
            </a:extLst>
          </p:cNvPr>
          <p:cNvPicPr>
            <a:picLocks noChangeAspect="1"/>
          </p:cNvPicPr>
          <p:nvPr/>
        </p:nvPicPr>
        <p:blipFill>
          <a:blip r:embed="rId2"/>
          <a:stretch>
            <a:fillRect/>
          </a:stretch>
        </p:blipFill>
        <p:spPr>
          <a:xfrm>
            <a:off x="11040979" y="0"/>
            <a:ext cx="1151021" cy="6855781"/>
          </a:xfrm>
          <a:prstGeom prst="rect">
            <a:avLst/>
          </a:prstGeom>
        </p:spPr>
      </p:pic>
      <p:pic>
        <p:nvPicPr>
          <p:cNvPr id="5" name="Picture 4">
            <a:extLst>
              <a:ext uri="{FF2B5EF4-FFF2-40B4-BE49-F238E27FC236}">
                <a16:creationId xmlns:a16="http://schemas.microsoft.com/office/drawing/2014/main" id="{98F5ADD7-F579-4B31-B088-24730AEA76C9}"/>
              </a:ext>
            </a:extLst>
          </p:cNvPr>
          <p:cNvPicPr>
            <a:picLocks noChangeAspect="1"/>
          </p:cNvPicPr>
          <p:nvPr/>
        </p:nvPicPr>
        <p:blipFill>
          <a:blip r:embed="rId3"/>
          <a:stretch>
            <a:fillRect/>
          </a:stretch>
        </p:blipFill>
        <p:spPr>
          <a:xfrm>
            <a:off x="10515600" y="0"/>
            <a:ext cx="525379" cy="5440680"/>
          </a:xfrm>
          <a:prstGeom prst="rect">
            <a:avLst/>
          </a:prstGeom>
        </p:spPr>
      </p:pic>
      <p:pic>
        <p:nvPicPr>
          <p:cNvPr id="11" name="Picture 10" descr="A close up of a sign&#10;&#10;Description automatically generated">
            <a:extLst>
              <a:ext uri="{FF2B5EF4-FFF2-40B4-BE49-F238E27FC236}">
                <a16:creationId xmlns:a16="http://schemas.microsoft.com/office/drawing/2014/main" id="{C8EA3854-8902-4417-899A-DE9CBF528C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1584" y="5887634"/>
            <a:ext cx="868683" cy="647487"/>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64C82230-DFDE-4833-BFB9-9F9B8AFD7B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452" y="5887634"/>
            <a:ext cx="3245736" cy="811434"/>
          </a:xfrm>
          <a:prstGeom prst="rect">
            <a:avLst/>
          </a:prstGeom>
        </p:spPr>
      </p:pic>
    </p:spTree>
    <p:extLst>
      <p:ext uri="{BB962C8B-B14F-4D97-AF65-F5344CB8AC3E}">
        <p14:creationId xmlns:p14="http://schemas.microsoft.com/office/powerpoint/2010/main" val="1749467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058B23-DDE2-4F62-9A2E-46739C3C685F}"/>
              </a:ext>
            </a:extLst>
          </p:cNvPr>
          <p:cNvSpPr>
            <a:spLocks noGrp="1"/>
          </p:cNvSpPr>
          <p:nvPr>
            <p:ph type="title"/>
          </p:nvPr>
        </p:nvSpPr>
        <p:spPr>
          <a:xfrm>
            <a:off x="1650332" y="276193"/>
            <a:ext cx="8217568" cy="1325563"/>
          </a:xfrm>
        </p:spPr>
        <p:txBody>
          <a:bodyPr/>
          <a:lstStyle/>
          <a:p>
            <a:pPr algn="ctr"/>
            <a:r>
              <a:rPr lang="en-US" sz="3600" dirty="0">
                <a:solidFill>
                  <a:srgbClr val="C00000"/>
                </a:solidFill>
                <a:latin typeface="Marcellus" panose="020E0602050203020307" pitchFamily="34" charset="0"/>
              </a:rPr>
              <a:t>SYSTEM ARCHITECTURE:</a:t>
            </a:r>
            <a:br>
              <a:rPr lang="en-US" dirty="0">
                <a:solidFill>
                  <a:srgbClr val="C00000"/>
                </a:solidFill>
                <a:latin typeface="Marcellus" panose="020E0602050203020307" pitchFamily="34" charset="0"/>
              </a:rPr>
            </a:br>
            <a:endParaRPr lang="en-US" dirty="0"/>
          </a:p>
        </p:txBody>
      </p:sp>
      <p:sp>
        <p:nvSpPr>
          <p:cNvPr id="3" name="Subtitle 2">
            <a:extLst>
              <a:ext uri="{FF2B5EF4-FFF2-40B4-BE49-F238E27FC236}">
                <a16:creationId xmlns:a16="http://schemas.microsoft.com/office/drawing/2014/main" id="{6D9CEDE5-3115-42FB-90A3-0727B8EEECC0}"/>
              </a:ext>
            </a:extLst>
          </p:cNvPr>
          <p:cNvSpPr>
            <a:spLocks noGrp="1"/>
          </p:cNvSpPr>
          <p:nvPr>
            <p:ph idx="1"/>
          </p:nvPr>
        </p:nvSpPr>
        <p:spPr>
          <a:xfrm>
            <a:off x="593557" y="1206632"/>
            <a:ext cx="10341535" cy="5071620"/>
          </a:xfrm>
        </p:spPr>
        <p:txBody>
          <a:bodyPr>
            <a:normAutofit/>
          </a:bodyPr>
          <a:lstStyle/>
          <a:p>
            <a:pPr marL="0" indent="0">
              <a:buNone/>
            </a:pPr>
            <a:br>
              <a:rPr lang="en-US" dirty="0">
                <a:solidFill>
                  <a:schemeClr val="tx1">
                    <a:lumMod val="85000"/>
                    <a:lumOff val="15000"/>
                  </a:schemeClr>
                </a:solidFill>
                <a:latin typeface="Marcellus" panose="020E0602050203020307" pitchFamily="34" charset="0"/>
              </a:rPr>
            </a:br>
            <a:br>
              <a:rPr lang="en-US" dirty="0">
                <a:solidFill>
                  <a:schemeClr val="tx1">
                    <a:lumMod val="85000"/>
                    <a:lumOff val="15000"/>
                  </a:schemeClr>
                </a:solidFill>
                <a:latin typeface="Marcellus" panose="020E0602050203020307" pitchFamily="34" charset="0"/>
              </a:rPr>
            </a:br>
            <a:endParaRPr lang="en-US" dirty="0">
              <a:solidFill>
                <a:schemeClr val="tx1">
                  <a:lumMod val="85000"/>
                  <a:lumOff val="15000"/>
                </a:schemeClr>
              </a:solidFill>
              <a:latin typeface="Marcellus" panose="020E0602050203020307" pitchFamily="34" charset="0"/>
            </a:endParaRPr>
          </a:p>
        </p:txBody>
      </p:sp>
      <p:pic>
        <p:nvPicPr>
          <p:cNvPr id="4" name="Picture 3">
            <a:extLst>
              <a:ext uri="{FF2B5EF4-FFF2-40B4-BE49-F238E27FC236}">
                <a16:creationId xmlns:a16="http://schemas.microsoft.com/office/drawing/2014/main" id="{8026AED6-E793-48A3-96AF-36A0D1FE2D70}"/>
              </a:ext>
            </a:extLst>
          </p:cNvPr>
          <p:cNvPicPr>
            <a:picLocks noChangeAspect="1"/>
          </p:cNvPicPr>
          <p:nvPr/>
        </p:nvPicPr>
        <p:blipFill>
          <a:blip r:embed="rId2"/>
          <a:stretch>
            <a:fillRect/>
          </a:stretch>
        </p:blipFill>
        <p:spPr>
          <a:xfrm>
            <a:off x="11040979" y="0"/>
            <a:ext cx="1151021" cy="6855781"/>
          </a:xfrm>
          <a:prstGeom prst="rect">
            <a:avLst/>
          </a:prstGeom>
        </p:spPr>
      </p:pic>
      <p:pic>
        <p:nvPicPr>
          <p:cNvPr id="5" name="Picture 4">
            <a:extLst>
              <a:ext uri="{FF2B5EF4-FFF2-40B4-BE49-F238E27FC236}">
                <a16:creationId xmlns:a16="http://schemas.microsoft.com/office/drawing/2014/main" id="{98F5ADD7-F579-4B31-B088-24730AEA76C9}"/>
              </a:ext>
            </a:extLst>
          </p:cNvPr>
          <p:cNvPicPr>
            <a:picLocks noChangeAspect="1"/>
          </p:cNvPicPr>
          <p:nvPr/>
        </p:nvPicPr>
        <p:blipFill>
          <a:blip r:embed="rId3"/>
          <a:stretch>
            <a:fillRect/>
          </a:stretch>
        </p:blipFill>
        <p:spPr>
          <a:xfrm>
            <a:off x="8153400" y="5696667"/>
            <a:ext cx="525379" cy="1159114"/>
          </a:xfrm>
          <a:prstGeom prst="rect">
            <a:avLst/>
          </a:prstGeom>
        </p:spPr>
      </p:pic>
      <p:pic>
        <p:nvPicPr>
          <p:cNvPr id="11" name="Picture 10" descr="A close up of a sign&#10;&#10;Description automatically generated">
            <a:extLst>
              <a:ext uri="{FF2B5EF4-FFF2-40B4-BE49-F238E27FC236}">
                <a16:creationId xmlns:a16="http://schemas.microsoft.com/office/drawing/2014/main" id="{C8EA3854-8902-4417-899A-DE9CBF528C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9029" y="6000216"/>
            <a:ext cx="868683" cy="647487"/>
          </a:xfrm>
          <a:prstGeom prst="rect">
            <a:avLst/>
          </a:prstGeom>
        </p:spPr>
      </p:pic>
      <p:pic>
        <p:nvPicPr>
          <p:cNvPr id="2" name="Picture 1">
            <a:extLst>
              <a:ext uri="{FF2B5EF4-FFF2-40B4-BE49-F238E27FC236}">
                <a16:creationId xmlns:a16="http://schemas.microsoft.com/office/drawing/2014/main" id="{C5A6F64A-EE0E-49F0-8E81-2403F1DCE39B}"/>
              </a:ext>
            </a:extLst>
          </p:cNvPr>
          <p:cNvPicPr>
            <a:picLocks noChangeAspect="1"/>
          </p:cNvPicPr>
          <p:nvPr/>
        </p:nvPicPr>
        <p:blipFill>
          <a:blip r:embed="rId5"/>
          <a:stretch>
            <a:fillRect/>
          </a:stretch>
        </p:blipFill>
        <p:spPr>
          <a:xfrm rot="5400000">
            <a:off x="9288343" y="5088647"/>
            <a:ext cx="1159114" cy="2378242"/>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6099DB7D-5170-4968-88DD-77E254A0AF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602" y="6000216"/>
            <a:ext cx="2656121" cy="664030"/>
          </a:xfrm>
          <a:prstGeom prst="rect">
            <a:avLst/>
          </a:prstGeom>
        </p:spPr>
      </p:pic>
      <p:sp>
        <p:nvSpPr>
          <p:cNvPr id="6" name="Rectangle 5">
            <a:extLst>
              <a:ext uri="{FF2B5EF4-FFF2-40B4-BE49-F238E27FC236}">
                <a16:creationId xmlns:a16="http://schemas.microsoft.com/office/drawing/2014/main" id="{046E85C0-7C31-9E1D-DA0F-F4BD9EA43D8E}"/>
              </a:ext>
            </a:extLst>
          </p:cNvPr>
          <p:cNvSpPr/>
          <p:nvPr/>
        </p:nvSpPr>
        <p:spPr>
          <a:xfrm>
            <a:off x="1432875" y="1517715"/>
            <a:ext cx="1590610" cy="1206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F2F9C91-3F6E-64F0-3466-4FCFC5F43B21}"/>
              </a:ext>
            </a:extLst>
          </p:cNvPr>
          <p:cNvSpPr txBox="1"/>
          <p:nvPr/>
        </p:nvSpPr>
        <p:spPr>
          <a:xfrm>
            <a:off x="1672760" y="1797864"/>
            <a:ext cx="1590610" cy="646331"/>
          </a:xfrm>
          <a:prstGeom prst="rect">
            <a:avLst/>
          </a:prstGeom>
          <a:noFill/>
        </p:spPr>
        <p:txBody>
          <a:bodyPr wrap="square" rtlCol="0">
            <a:spAutoFit/>
          </a:bodyPr>
          <a:lstStyle/>
          <a:p>
            <a:r>
              <a:rPr lang="en-IN" dirty="0"/>
              <a:t>User Input</a:t>
            </a:r>
          </a:p>
          <a:p>
            <a:r>
              <a:rPr lang="en-IN" dirty="0"/>
              <a:t>(Speech)</a:t>
            </a:r>
          </a:p>
        </p:txBody>
      </p:sp>
      <p:sp>
        <p:nvSpPr>
          <p:cNvPr id="8" name="Rectangle 7">
            <a:extLst>
              <a:ext uri="{FF2B5EF4-FFF2-40B4-BE49-F238E27FC236}">
                <a16:creationId xmlns:a16="http://schemas.microsoft.com/office/drawing/2014/main" id="{12A7D69E-BAA4-7026-888C-580A9935580B}"/>
              </a:ext>
            </a:extLst>
          </p:cNvPr>
          <p:cNvSpPr/>
          <p:nvPr/>
        </p:nvSpPr>
        <p:spPr>
          <a:xfrm>
            <a:off x="3858342" y="1338851"/>
            <a:ext cx="2000669" cy="16725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4E8E4767-DBF8-6B53-6D8D-14587DFE432A}"/>
              </a:ext>
            </a:extLst>
          </p:cNvPr>
          <p:cNvSpPr txBox="1"/>
          <p:nvPr/>
        </p:nvSpPr>
        <p:spPr>
          <a:xfrm>
            <a:off x="4014977" y="1431426"/>
            <a:ext cx="1687398" cy="1477328"/>
          </a:xfrm>
          <a:prstGeom prst="rect">
            <a:avLst/>
          </a:prstGeom>
          <a:noFill/>
        </p:spPr>
        <p:txBody>
          <a:bodyPr wrap="square" rtlCol="0">
            <a:spAutoFit/>
          </a:bodyPr>
          <a:lstStyle/>
          <a:p>
            <a:r>
              <a:rPr lang="en-IN" dirty="0"/>
              <a:t>Speech Recognition (using google Speech recognition API)</a:t>
            </a:r>
          </a:p>
        </p:txBody>
      </p:sp>
      <p:sp>
        <p:nvSpPr>
          <p:cNvPr id="12" name="Rectangle 11">
            <a:extLst>
              <a:ext uri="{FF2B5EF4-FFF2-40B4-BE49-F238E27FC236}">
                <a16:creationId xmlns:a16="http://schemas.microsoft.com/office/drawing/2014/main" id="{8FFFF3BF-7107-4992-1A2C-C6DFE2620B2C}"/>
              </a:ext>
            </a:extLst>
          </p:cNvPr>
          <p:cNvSpPr/>
          <p:nvPr/>
        </p:nvSpPr>
        <p:spPr>
          <a:xfrm>
            <a:off x="6661878" y="1522147"/>
            <a:ext cx="1735173" cy="140965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55DFFA5-0167-BDB8-6BB2-6D5F28FEB115}"/>
              </a:ext>
            </a:extLst>
          </p:cNvPr>
          <p:cNvSpPr txBox="1"/>
          <p:nvPr/>
        </p:nvSpPr>
        <p:spPr>
          <a:xfrm>
            <a:off x="6777871" y="1599202"/>
            <a:ext cx="1517716" cy="1200329"/>
          </a:xfrm>
          <a:prstGeom prst="rect">
            <a:avLst/>
          </a:prstGeom>
          <a:noFill/>
        </p:spPr>
        <p:txBody>
          <a:bodyPr wrap="square" rtlCol="0">
            <a:spAutoFit/>
          </a:bodyPr>
          <a:lstStyle/>
          <a:p>
            <a:r>
              <a:rPr lang="en-IN" dirty="0"/>
              <a:t>Processing of User Input based on Trigger Words</a:t>
            </a:r>
          </a:p>
        </p:txBody>
      </p:sp>
      <p:cxnSp>
        <p:nvCxnSpPr>
          <p:cNvPr id="18" name="Straight Arrow Connector 17">
            <a:extLst>
              <a:ext uri="{FF2B5EF4-FFF2-40B4-BE49-F238E27FC236}">
                <a16:creationId xmlns:a16="http://schemas.microsoft.com/office/drawing/2014/main" id="{92D17D68-53DC-B664-B802-BDF440E4EE21}"/>
              </a:ext>
            </a:extLst>
          </p:cNvPr>
          <p:cNvCxnSpPr>
            <a:stCxn id="7" idx="3"/>
          </p:cNvCxnSpPr>
          <p:nvPr/>
        </p:nvCxnSpPr>
        <p:spPr>
          <a:xfrm flipV="1">
            <a:off x="3263370" y="2121029"/>
            <a:ext cx="3470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12B91C2-B2EC-01FB-2C16-F45D0490D414}"/>
              </a:ext>
            </a:extLst>
          </p:cNvPr>
          <p:cNvCxnSpPr/>
          <p:nvPr/>
        </p:nvCxnSpPr>
        <p:spPr>
          <a:xfrm flipV="1">
            <a:off x="6114722" y="2182760"/>
            <a:ext cx="3470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D565D22-0D0C-AFEE-2E3F-82BF7C63FBBC}"/>
              </a:ext>
            </a:extLst>
          </p:cNvPr>
          <p:cNvCxnSpPr/>
          <p:nvPr/>
        </p:nvCxnSpPr>
        <p:spPr>
          <a:xfrm>
            <a:off x="7536729" y="3214540"/>
            <a:ext cx="0" cy="395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80AA9D2-09AD-952C-0410-0E793EBAF033}"/>
              </a:ext>
            </a:extLst>
          </p:cNvPr>
          <p:cNvSpPr/>
          <p:nvPr/>
        </p:nvSpPr>
        <p:spPr>
          <a:xfrm>
            <a:off x="6777871" y="3799002"/>
            <a:ext cx="1640261" cy="159571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cxnSp>
        <p:nvCxnSpPr>
          <p:cNvPr id="25" name="Straight Arrow Connector 24">
            <a:extLst>
              <a:ext uri="{FF2B5EF4-FFF2-40B4-BE49-F238E27FC236}">
                <a16:creationId xmlns:a16="http://schemas.microsoft.com/office/drawing/2014/main" id="{C6923CC9-E459-8F41-857B-108259970EE3}"/>
              </a:ext>
            </a:extLst>
          </p:cNvPr>
          <p:cNvCxnSpPr/>
          <p:nvPr/>
        </p:nvCxnSpPr>
        <p:spPr>
          <a:xfrm flipH="1">
            <a:off x="6096000" y="4543720"/>
            <a:ext cx="4933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0282876-5C60-9F54-93E7-E02FDB9321C3}"/>
              </a:ext>
            </a:extLst>
          </p:cNvPr>
          <p:cNvSpPr/>
          <p:nvPr/>
        </p:nvSpPr>
        <p:spPr>
          <a:xfrm>
            <a:off x="4014978" y="3941850"/>
            <a:ext cx="1687398" cy="143355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F9B77E62-F4A3-C080-51D0-34E93C02FD1E}"/>
              </a:ext>
            </a:extLst>
          </p:cNvPr>
          <p:cNvSpPr txBox="1"/>
          <p:nvPr/>
        </p:nvSpPr>
        <p:spPr>
          <a:xfrm>
            <a:off x="4014977" y="3898080"/>
            <a:ext cx="1492780" cy="1477328"/>
          </a:xfrm>
          <a:prstGeom prst="rect">
            <a:avLst/>
          </a:prstGeom>
          <a:noFill/>
        </p:spPr>
        <p:txBody>
          <a:bodyPr wrap="square" rtlCol="0">
            <a:spAutoFit/>
          </a:bodyPr>
          <a:lstStyle/>
          <a:p>
            <a:r>
              <a:rPr lang="en-IN" dirty="0"/>
              <a:t>Output according to User Input in text and audio</a:t>
            </a:r>
          </a:p>
        </p:txBody>
      </p:sp>
      <p:sp>
        <p:nvSpPr>
          <p:cNvPr id="29" name="TextBox 28">
            <a:extLst>
              <a:ext uri="{FF2B5EF4-FFF2-40B4-BE49-F238E27FC236}">
                <a16:creationId xmlns:a16="http://schemas.microsoft.com/office/drawing/2014/main" id="{2A233976-4A69-00B7-D3CB-48CB962827AE}"/>
              </a:ext>
            </a:extLst>
          </p:cNvPr>
          <p:cNvSpPr txBox="1"/>
          <p:nvPr/>
        </p:nvSpPr>
        <p:spPr>
          <a:xfrm>
            <a:off x="6777871" y="3849888"/>
            <a:ext cx="1640261" cy="1477328"/>
          </a:xfrm>
          <a:prstGeom prst="rect">
            <a:avLst/>
          </a:prstGeom>
          <a:noFill/>
        </p:spPr>
        <p:txBody>
          <a:bodyPr wrap="square" rtlCol="0">
            <a:spAutoFit/>
          </a:bodyPr>
          <a:lstStyle/>
          <a:p>
            <a:r>
              <a:rPr lang="en-IN" dirty="0"/>
              <a:t>Opening URL’s, Playing Music, Setting an Alarm or Timer, etc</a:t>
            </a:r>
          </a:p>
        </p:txBody>
      </p:sp>
    </p:spTree>
    <p:extLst>
      <p:ext uri="{BB962C8B-B14F-4D97-AF65-F5344CB8AC3E}">
        <p14:creationId xmlns:p14="http://schemas.microsoft.com/office/powerpoint/2010/main" val="1774364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D9CEDE5-3115-42FB-90A3-0727B8EEECC0}"/>
              </a:ext>
            </a:extLst>
          </p:cNvPr>
          <p:cNvSpPr>
            <a:spLocks noGrp="1"/>
          </p:cNvSpPr>
          <p:nvPr>
            <p:ph idx="1"/>
          </p:nvPr>
        </p:nvSpPr>
        <p:spPr>
          <a:xfrm>
            <a:off x="518143" y="624275"/>
            <a:ext cx="10341535" cy="5071620"/>
          </a:xfrm>
        </p:spPr>
        <p:txBody>
          <a:bodyPr>
            <a:normAutofit fontScale="77500" lnSpcReduction="20000"/>
          </a:bodyPr>
          <a:lstStyle/>
          <a:p>
            <a:pPr marL="0" indent="0">
              <a:buNone/>
            </a:pPr>
            <a:r>
              <a:rPr lang="en-US" dirty="0">
                <a:solidFill>
                  <a:srgbClr val="C00000"/>
                </a:solidFill>
                <a:latin typeface="Marcellus" panose="020E0602050203020307" pitchFamily="34" charset="0"/>
              </a:rPr>
              <a:t>1. LIBRARIES USED:</a:t>
            </a:r>
          </a:p>
          <a:p>
            <a:pPr marL="0" indent="0">
              <a:buNone/>
            </a:pPr>
            <a:endParaRPr lang="en-US" sz="800" dirty="0">
              <a:solidFill>
                <a:schemeClr val="tx1">
                  <a:lumMod val="85000"/>
                  <a:lumOff val="15000"/>
                </a:schemeClr>
              </a:solidFill>
              <a:latin typeface="Marcellus" panose="020E0602050203020307" pitchFamily="34" charset="0"/>
            </a:endParaRPr>
          </a:p>
          <a:p>
            <a:r>
              <a:rPr lang="en-US" sz="3200" b="1" dirty="0">
                <a:solidFill>
                  <a:schemeClr val="tx1">
                    <a:lumMod val="85000"/>
                    <a:lumOff val="15000"/>
                  </a:schemeClr>
                </a:solidFill>
                <a:latin typeface="Marcellus" panose="020E0602050203020307" pitchFamily="34" charset="0"/>
              </a:rPr>
              <a:t>pyttsx3-</a:t>
            </a:r>
            <a:r>
              <a:rPr lang="en-US" sz="3200" dirty="0">
                <a:solidFill>
                  <a:schemeClr val="tx1">
                    <a:lumMod val="85000"/>
                    <a:lumOff val="15000"/>
                  </a:schemeClr>
                </a:solidFill>
                <a:latin typeface="Marcellus" panose="020E0602050203020307" pitchFamily="34" charset="0"/>
              </a:rPr>
              <a:t>pyttsx3 is a text-to-speech conversion library in Python. The pyttsx3 module supports two voices which include a female and a male voice, provided by “sapi5” for windows. </a:t>
            </a:r>
          </a:p>
          <a:p>
            <a:pPr marL="0" indent="0">
              <a:buNone/>
            </a:pPr>
            <a:endParaRPr lang="en-US" sz="3200" dirty="0">
              <a:solidFill>
                <a:schemeClr val="tx1">
                  <a:lumMod val="85000"/>
                  <a:lumOff val="15000"/>
                </a:schemeClr>
              </a:solidFill>
              <a:latin typeface="Marcellus" panose="020E0602050203020307" pitchFamily="34" charset="0"/>
            </a:endParaRPr>
          </a:p>
          <a:p>
            <a:r>
              <a:rPr lang="en-US" sz="3200" b="1" dirty="0" err="1">
                <a:solidFill>
                  <a:schemeClr val="tx1">
                    <a:lumMod val="85000"/>
                    <a:lumOff val="15000"/>
                  </a:schemeClr>
                </a:solidFill>
                <a:latin typeface="Marcellus" panose="020E0602050203020307" pitchFamily="34" charset="0"/>
              </a:rPr>
              <a:t>speech_recognition</a:t>
            </a:r>
            <a:r>
              <a:rPr lang="en-US" sz="3200" b="1" dirty="0">
                <a:solidFill>
                  <a:schemeClr val="tx1">
                    <a:lumMod val="85000"/>
                    <a:lumOff val="15000"/>
                  </a:schemeClr>
                </a:solidFill>
                <a:latin typeface="Marcellus" panose="020E0602050203020307" pitchFamily="34" charset="0"/>
              </a:rPr>
              <a:t> as </a:t>
            </a:r>
            <a:r>
              <a:rPr lang="en-US" sz="3200" b="1" dirty="0" err="1">
                <a:solidFill>
                  <a:schemeClr val="tx1">
                    <a:lumMod val="85000"/>
                    <a:lumOff val="15000"/>
                  </a:schemeClr>
                </a:solidFill>
                <a:latin typeface="Marcellus" panose="020E0602050203020307" pitchFamily="34" charset="0"/>
              </a:rPr>
              <a:t>sr</a:t>
            </a:r>
            <a:r>
              <a:rPr lang="en-US" sz="3200" b="1" dirty="0">
                <a:solidFill>
                  <a:schemeClr val="tx1">
                    <a:lumMod val="85000"/>
                    <a:lumOff val="15000"/>
                  </a:schemeClr>
                </a:solidFill>
                <a:latin typeface="Marcellus" panose="020E0602050203020307" pitchFamily="34" charset="0"/>
              </a:rPr>
              <a:t>- </a:t>
            </a:r>
            <a:r>
              <a:rPr lang="en-US" sz="3200" dirty="0">
                <a:solidFill>
                  <a:schemeClr val="tx1">
                    <a:lumMod val="85000"/>
                    <a:lumOff val="15000"/>
                  </a:schemeClr>
                </a:solidFill>
                <a:latin typeface="Marcellus" panose="020E0602050203020307" pitchFamily="34" charset="0"/>
              </a:rPr>
              <a:t>Speech recognition is a machine's ability to listen to spoken words and identify them. </a:t>
            </a:r>
            <a:r>
              <a:rPr lang="en-US" sz="3200" dirty="0" err="1">
                <a:solidFill>
                  <a:schemeClr val="tx1">
                    <a:lumMod val="85000"/>
                    <a:lumOff val="15000"/>
                  </a:schemeClr>
                </a:solidFill>
                <a:latin typeface="Marcellus" panose="020E0602050203020307" pitchFamily="34" charset="0"/>
              </a:rPr>
              <a:t>SpeechRecognition</a:t>
            </a:r>
            <a:r>
              <a:rPr lang="en-US" sz="3200" dirty="0">
                <a:solidFill>
                  <a:schemeClr val="tx1">
                    <a:lumMod val="85000"/>
                    <a:lumOff val="15000"/>
                  </a:schemeClr>
                </a:solidFill>
                <a:latin typeface="Marcellus" panose="020E0602050203020307" pitchFamily="34" charset="0"/>
              </a:rPr>
              <a:t> library has many classes but in our project we have used a class called Recognizer. This is the class that will help us to convert audio files into text. </a:t>
            </a:r>
          </a:p>
          <a:p>
            <a:pPr marL="0" indent="0">
              <a:buNone/>
            </a:pPr>
            <a:endParaRPr lang="en-US" sz="3200" dirty="0">
              <a:solidFill>
                <a:schemeClr val="tx1">
                  <a:lumMod val="85000"/>
                  <a:lumOff val="15000"/>
                </a:schemeClr>
              </a:solidFill>
              <a:latin typeface="Marcellus" panose="020E0602050203020307" pitchFamily="34" charset="0"/>
            </a:endParaRPr>
          </a:p>
          <a:p>
            <a:r>
              <a:rPr kumimoji="0" lang="en-US" sz="3200" b="1" i="0" u="none" strike="noStrike" kern="1200" cap="none" spc="0" normalizeH="0" baseline="0" noProof="0" dirty="0" err="1">
                <a:ln>
                  <a:noFill/>
                </a:ln>
                <a:solidFill>
                  <a:prstClr val="black"/>
                </a:solidFill>
                <a:effectLst/>
                <a:uLnTx/>
                <a:uFillTx/>
                <a:latin typeface="Marcellus" panose="020E0602050203020307"/>
                <a:ea typeface="+mj-ea"/>
                <a:cs typeface="+mj-cs"/>
              </a:rPr>
              <a:t>wikipedia</a:t>
            </a:r>
            <a:r>
              <a:rPr kumimoji="0" lang="en-US" sz="3200" b="1" i="0" u="none" strike="noStrike" kern="1200" cap="none" spc="0" normalizeH="0" baseline="0" noProof="0" dirty="0">
                <a:ln>
                  <a:noFill/>
                </a:ln>
                <a:solidFill>
                  <a:prstClr val="black"/>
                </a:solidFill>
                <a:effectLst/>
                <a:uLnTx/>
                <a:uFillTx/>
                <a:latin typeface="Marcellus" panose="020E0602050203020307"/>
                <a:ea typeface="+mj-ea"/>
                <a:cs typeface="+mj-cs"/>
              </a:rPr>
              <a:t>-</a:t>
            </a:r>
            <a:r>
              <a:rPr kumimoji="0" lang="en-US" sz="3200" b="0" i="0" u="none" strike="noStrike" kern="1200" cap="none" spc="0" normalizeH="0" baseline="0" noProof="0" dirty="0">
                <a:ln>
                  <a:noFill/>
                </a:ln>
                <a:solidFill>
                  <a:prstClr val="black"/>
                </a:solidFill>
                <a:effectLst/>
                <a:uLnTx/>
                <a:uFillTx/>
                <a:latin typeface="Marcellus" panose="020E0602050203020307"/>
                <a:ea typeface="+mj-ea"/>
                <a:cs typeface="+mj-cs"/>
              </a:rPr>
              <a:t>Wikipedia is a Python library that makes it easy to access and parse data from Wikipedia.</a:t>
            </a:r>
            <a:br>
              <a:rPr kumimoji="0" lang="en-US" sz="3000" b="0" i="0" u="none" strike="noStrike" kern="1200" cap="none" spc="0" normalizeH="0" baseline="0" noProof="0" dirty="0">
                <a:ln>
                  <a:noFill/>
                </a:ln>
                <a:solidFill>
                  <a:prstClr val="black"/>
                </a:solidFill>
                <a:effectLst/>
                <a:uLnTx/>
                <a:uFillTx/>
                <a:latin typeface="Marcellus" panose="020E0602050203020307"/>
                <a:ea typeface="+mj-ea"/>
                <a:cs typeface="+mj-cs"/>
              </a:rPr>
            </a:br>
            <a:br>
              <a:rPr lang="en-US" dirty="0">
                <a:solidFill>
                  <a:schemeClr val="tx1">
                    <a:lumMod val="85000"/>
                    <a:lumOff val="15000"/>
                  </a:schemeClr>
                </a:solidFill>
                <a:latin typeface="Marcellus" panose="020E0602050203020307" pitchFamily="34" charset="0"/>
              </a:rPr>
            </a:br>
            <a:br>
              <a:rPr lang="en-US" dirty="0">
                <a:solidFill>
                  <a:schemeClr val="tx1">
                    <a:lumMod val="85000"/>
                    <a:lumOff val="15000"/>
                  </a:schemeClr>
                </a:solidFill>
                <a:latin typeface="Marcellus" panose="020E0602050203020307" pitchFamily="34" charset="0"/>
              </a:rPr>
            </a:br>
            <a:endParaRPr lang="en-US" dirty="0">
              <a:solidFill>
                <a:schemeClr val="tx1">
                  <a:lumMod val="85000"/>
                  <a:lumOff val="15000"/>
                </a:schemeClr>
              </a:solidFill>
              <a:latin typeface="Marcellus" panose="020E0602050203020307" pitchFamily="34" charset="0"/>
            </a:endParaRPr>
          </a:p>
        </p:txBody>
      </p:sp>
      <p:pic>
        <p:nvPicPr>
          <p:cNvPr id="4" name="Picture 3">
            <a:extLst>
              <a:ext uri="{FF2B5EF4-FFF2-40B4-BE49-F238E27FC236}">
                <a16:creationId xmlns:a16="http://schemas.microsoft.com/office/drawing/2014/main" id="{8026AED6-E793-48A3-96AF-36A0D1FE2D70}"/>
              </a:ext>
            </a:extLst>
          </p:cNvPr>
          <p:cNvPicPr>
            <a:picLocks noChangeAspect="1"/>
          </p:cNvPicPr>
          <p:nvPr/>
        </p:nvPicPr>
        <p:blipFill>
          <a:blip r:embed="rId2"/>
          <a:stretch>
            <a:fillRect/>
          </a:stretch>
        </p:blipFill>
        <p:spPr>
          <a:xfrm>
            <a:off x="11040979" y="0"/>
            <a:ext cx="1151021" cy="6855781"/>
          </a:xfrm>
          <a:prstGeom prst="rect">
            <a:avLst/>
          </a:prstGeom>
        </p:spPr>
      </p:pic>
      <p:pic>
        <p:nvPicPr>
          <p:cNvPr id="5" name="Picture 4">
            <a:extLst>
              <a:ext uri="{FF2B5EF4-FFF2-40B4-BE49-F238E27FC236}">
                <a16:creationId xmlns:a16="http://schemas.microsoft.com/office/drawing/2014/main" id="{98F5ADD7-F579-4B31-B088-24730AEA76C9}"/>
              </a:ext>
            </a:extLst>
          </p:cNvPr>
          <p:cNvPicPr>
            <a:picLocks noChangeAspect="1"/>
          </p:cNvPicPr>
          <p:nvPr/>
        </p:nvPicPr>
        <p:blipFill>
          <a:blip r:embed="rId3"/>
          <a:stretch>
            <a:fillRect/>
          </a:stretch>
        </p:blipFill>
        <p:spPr>
          <a:xfrm>
            <a:off x="8153400" y="5696667"/>
            <a:ext cx="525379" cy="1159114"/>
          </a:xfrm>
          <a:prstGeom prst="rect">
            <a:avLst/>
          </a:prstGeom>
        </p:spPr>
      </p:pic>
      <p:pic>
        <p:nvPicPr>
          <p:cNvPr id="11" name="Picture 10" descr="A close up of a sign&#10;&#10;Description automatically generated">
            <a:extLst>
              <a:ext uri="{FF2B5EF4-FFF2-40B4-BE49-F238E27FC236}">
                <a16:creationId xmlns:a16="http://schemas.microsoft.com/office/drawing/2014/main" id="{C8EA3854-8902-4417-899A-DE9CBF528C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9029" y="6000216"/>
            <a:ext cx="868683" cy="647487"/>
          </a:xfrm>
          <a:prstGeom prst="rect">
            <a:avLst/>
          </a:prstGeom>
        </p:spPr>
      </p:pic>
      <p:pic>
        <p:nvPicPr>
          <p:cNvPr id="2" name="Picture 1">
            <a:extLst>
              <a:ext uri="{FF2B5EF4-FFF2-40B4-BE49-F238E27FC236}">
                <a16:creationId xmlns:a16="http://schemas.microsoft.com/office/drawing/2014/main" id="{C5A6F64A-EE0E-49F0-8E81-2403F1DCE39B}"/>
              </a:ext>
            </a:extLst>
          </p:cNvPr>
          <p:cNvPicPr>
            <a:picLocks noChangeAspect="1"/>
          </p:cNvPicPr>
          <p:nvPr/>
        </p:nvPicPr>
        <p:blipFill>
          <a:blip r:embed="rId5"/>
          <a:stretch>
            <a:fillRect/>
          </a:stretch>
        </p:blipFill>
        <p:spPr>
          <a:xfrm rot="5400000">
            <a:off x="9288343" y="5088647"/>
            <a:ext cx="1159114" cy="2378242"/>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6099DB7D-5170-4968-88DD-77E254A0AF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602" y="6000216"/>
            <a:ext cx="2656121" cy="664030"/>
          </a:xfrm>
          <a:prstGeom prst="rect">
            <a:avLst/>
          </a:prstGeom>
        </p:spPr>
      </p:pic>
    </p:spTree>
    <p:extLst>
      <p:ext uri="{BB962C8B-B14F-4D97-AF65-F5344CB8AC3E}">
        <p14:creationId xmlns:p14="http://schemas.microsoft.com/office/powerpoint/2010/main" val="1288242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5880674" y="567534"/>
            <a:ext cx="385984" cy="12236665"/>
          </a:xfrm>
          <a:prstGeom prst="rect">
            <a:avLst/>
          </a:prstGeom>
        </p:spPr>
      </p:pic>
      <p:pic>
        <p:nvPicPr>
          <p:cNvPr id="5" name="Picture 4">
            <a:extLst>
              <a:ext uri="{FF2B5EF4-FFF2-40B4-BE49-F238E27FC236}">
                <a16:creationId xmlns:a16="http://schemas.microsoft.com/office/drawing/2014/main" id="{B15A553C-6E56-4E14-9B40-3D70033DB61F}"/>
              </a:ext>
            </a:extLst>
          </p:cNvPr>
          <p:cNvPicPr>
            <a:picLocks noChangeAspect="1"/>
          </p:cNvPicPr>
          <p:nvPr/>
        </p:nvPicPr>
        <p:blipFill>
          <a:blip r:embed="rId3"/>
          <a:stretch>
            <a:fillRect/>
          </a:stretch>
        </p:blipFill>
        <p:spPr>
          <a:xfrm rot="5400000">
            <a:off x="4533653" y="1754134"/>
            <a:ext cx="176409" cy="9333048"/>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828421" y="5610533"/>
            <a:ext cx="968545" cy="721920"/>
          </a:xfrm>
          <a:prstGeom prst="rect">
            <a:avLst/>
          </a:prstGeom>
        </p:spPr>
      </p:pic>
      <p:sp>
        <p:nvSpPr>
          <p:cNvPr id="8" name="Subtitle 2">
            <a:extLst>
              <a:ext uri="{FF2B5EF4-FFF2-40B4-BE49-F238E27FC236}">
                <a16:creationId xmlns:a16="http://schemas.microsoft.com/office/drawing/2014/main" id="{5AB99583-1BD7-4DF1-9DBD-299F1C8E7BF2}"/>
              </a:ext>
            </a:extLst>
          </p:cNvPr>
          <p:cNvSpPr txBox="1">
            <a:spLocks/>
          </p:cNvSpPr>
          <p:nvPr/>
        </p:nvSpPr>
        <p:spPr>
          <a:xfrm>
            <a:off x="669758" y="1211543"/>
            <a:ext cx="10315074" cy="44870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solidFill>
                <a:schemeClr val="tx1">
                  <a:lumMod val="85000"/>
                  <a:lumOff val="15000"/>
                </a:schemeClr>
              </a:solidFill>
              <a:latin typeface="Marcellus" panose="020E0602050203020307" pitchFamily="34" charset="0"/>
            </a:endParaRPr>
          </a:p>
        </p:txBody>
      </p:sp>
      <p:pic>
        <p:nvPicPr>
          <p:cNvPr id="9" name="Picture 8" descr="A picture containing drawing&#10;&#10;Description automatically generated">
            <a:extLst>
              <a:ext uri="{FF2B5EF4-FFF2-40B4-BE49-F238E27FC236}">
                <a16:creationId xmlns:a16="http://schemas.microsoft.com/office/drawing/2014/main" id="{81B8989A-C3D5-4971-8D6D-F3A911E415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014" y="5440809"/>
            <a:ext cx="3245736" cy="811434"/>
          </a:xfrm>
          <a:prstGeom prst="rect">
            <a:avLst/>
          </a:prstGeom>
        </p:spPr>
      </p:pic>
      <p:sp>
        <p:nvSpPr>
          <p:cNvPr id="12" name="Subtitle 2">
            <a:extLst>
              <a:ext uri="{FF2B5EF4-FFF2-40B4-BE49-F238E27FC236}">
                <a16:creationId xmlns:a16="http://schemas.microsoft.com/office/drawing/2014/main" id="{5E360708-747D-A71E-6377-26190BA85C68}"/>
              </a:ext>
            </a:extLst>
          </p:cNvPr>
          <p:cNvSpPr txBox="1">
            <a:spLocks/>
          </p:cNvSpPr>
          <p:nvPr/>
        </p:nvSpPr>
        <p:spPr>
          <a:xfrm>
            <a:off x="954746" y="504339"/>
            <a:ext cx="10567496" cy="556589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800" dirty="0">
              <a:solidFill>
                <a:schemeClr val="tx1">
                  <a:lumMod val="85000"/>
                  <a:lumOff val="15000"/>
                </a:schemeClr>
              </a:solidFill>
              <a:latin typeface="Marcellus" panose="020E0602050203020307" pitchFamily="34" charset="0"/>
            </a:endParaRPr>
          </a:p>
          <a:p>
            <a:r>
              <a:rPr lang="en-US" sz="3200" b="1" dirty="0">
                <a:latin typeface="Marcellus" panose="020E0602050203020307"/>
              </a:rPr>
              <a:t>datetime </a:t>
            </a:r>
            <a:r>
              <a:rPr lang="en-US" sz="3200" dirty="0">
                <a:latin typeface="Marcellus" panose="020E0602050203020307"/>
              </a:rPr>
              <a:t>-datetime is a module used to work with dates and times. </a:t>
            </a:r>
          </a:p>
          <a:p>
            <a:pPr marL="0" indent="0">
              <a:buNone/>
            </a:pPr>
            <a:endParaRPr lang="en-US" sz="3200" dirty="0">
              <a:latin typeface="Marcellus" panose="020E0602050203020307"/>
            </a:endParaRPr>
          </a:p>
          <a:p>
            <a:r>
              <a:rPr lang="en-US" sz="3200" b="1" dirty="0" err="1">
                <a:latin typeface="Marcellus" panose="020E0602050203020307"/>
              </a:rPr>
              <a:t>json</a:t>
            </a:r>
            <a:r>
              <a:rPr lang="en-US" sz="3200" b="1" dirty="0">
                <a:latin typeface="Marcellus" panose="020E0602050203020307"/>
              </a:rPr>
              <a:t> -</a:t>
            </a:r>
            <a:r>
              <a:rPr lang="en-US" sz="3200" dirty="0">
                <a:latin typeface="Marcellus" panose="020E0602050203020307"/>
              </a:rPr>
              <a:t>Python comes with a built-in package called </a:t>
            </a:r>
            <a:r>
              <a:rPr lang="en-US" sz="3200" dirty="0" err="1">
                <a:latin typeface="Marcellus" panose="020E0602050203020307"/>
              </a:rPr>
              <a:t>json</a:t>
            </a:r>
            <a:r>
              <a:rPr lang="en-US" sz="3200" dirty="0">
                <a:latin typeface="Marcellus" panose="020E0602050203020307"/>
              </a:rPr>
              <a:t> for encoding and decoding JSON data. </a:t>
            </a:r>
          </a:p>
          <a:p>
            <a:pPr marL="0" indent="0">
              <a:buNone/>
            </a:pPr>
            <a:endParaRPr lang="en-US" sz="3200" dirty="0">
              <a:latin typeface="Marcellus" panose="020E0602050203020307"/>
            </a:endParaRPr>
          </a:p>
          <a:p>
            <a:r>
              <a:rPr lang="en-US" sz="3200" b="1" dirty="0" err="1">
                <a:latin typeface="Marcellus" panose="020E0602050203020307"/>
              </a:rPr>
              <a:t>urllib.request</a:t>
            </a:r>
            <a:r>
              <a:rPr lang="en-US" sz="3200" b="1" dirty="0">
                <a:latin typeface="Marcellus" panose="020E0602050203020307"/>
              </a:rPr>
              <a:t> -</a:t>
            </a:r>
            <a:r>
              <a:rPr lang="en-US" sz="3200" dirty="0">
                <a:latin typeface="Marcellus" panose="020E0602050203020307"/>
              </a:rPr>
              <a:t>The </a:t>
            </a:r>
            <a:r>
              <a:rPr lang="en-US" sz="3200" dirty="0" err="1">
                <a:latin typeface="Marcellus" panose="020E0602050203020307"/>
              </a:rPr>
              <a:t>urllib.request</a:t>
            </a:r>
            <a:r>
              <a:rPr lang="en-US" sz="3200" dirty="0">
                <a:latin typeface="Marcellus" panose="020E0602050203020307"/>
              </a:rPr>
              <a:t> module defines functions and classes which help in opening URLs</a:t>
            </a:r>
            <a:r>
              <a:rPr lang="en-US" sz="3200" dirty="0">
                <a:solidFill>
                  <a:prstClr val="black"/>
                </a:solidFill>
                <a:latin typeface="Marcellus" panose="020E0602050203020307"/>
                <a:ea typeface="+mj-ea"/>
                <a:cs typeface="+mj-cs"/>
              </a:rPr>
              <a:t>.</a:t>
            </a:r>
          </a:p>
          <a:p>
            <a:pPr marL="0" indent="0">
              <a:buNone/>
            </a:pPr>
            <a:endParaRPr lang="en-US" sz="3200" dirty="0">
              <a:solidFill>
                <a:prstClr val="black"/>
              </a:solidFill>
              <a:latin typeface="Marcellus" panose="020E0602050203020307"/>
              <a:ea typeface="+mj-ea"/>
              <a:cs typeface="+mj-cs"/>
            </a:endParaRPr>
          </a:p>
          <a:p>
            <a:r>
              <a:rPr lang="en-US" sz="3200" b="1" dirty="0" err="1">
                <a:latin typeface="Marcellus" panose="020E0602050203020307"/>
              </a:rPr>
              <a:t>playsound</a:t>
            </a:r>
            <a:r>
              <a:rPr lang="en-US" sz="3200" b="1" dirty="0">
                <a:latin typeface="Marcellus" panose="020E0602050203020307"/>
              </a:rPr>
              <a:t> -</a:t>
            </a:r>
            <a:r>
              <a:rPr lang="en-US" sz="3200" dirty="0">
                <a:latin typeface="Marcellus" panose="020E0602050203020307"/>
              </a:rPr>
              <a:t>The </a:t>
            </a:r>
            <a:r>
              <a:rPr lang="en-US" sz="3200" dirty="0" err="1">
                <a:latin typeface="Marcellus" panose="020E0602050203020307"/>
              </a:rPr>
              <a:t>playsound</a:t>
            </a:r>
            <a:r>
              <a:rPr lang="en-US" sz="3200" dirty="0">
                <a:latin typeface="Marcellus" panose="020E0602050203020307"/>
              </a:rPr>
              <a:t> module is a cross platform module that can play audio files. It works with both WAV and MP3 files.</a:t>
            </a:r>
            <a:br>
              <a:rPr lang="en-US" sz="3000" dirty="0">
                <a:solidFill>
                  <a:prstClr val="black"/>
                </a:solidFill>
                <a:latin typeface="Marcellus" panose="020E0602050203020307"/>
                <a:ea typeface="+mj-ea"/>
                <a:cs typeface="+mj-cs"/>
              </a:rPr>
            </a:br>
            <a:br>
              <a:rPr lang="en-US" dirty="0">
                <a:solidFill>
                  <a:schemeClr val="tx1">
                    <a:lumMod val="85000"/>
                    <a:lumOff val="15000"/>
                  </a:schemeClr>
                </a:solidFill>
                <a:latin typeface="Marcellus" panose="020E0602050203020307" pitchFamily="34" charset="0"/>
              </a:rPr>
            </a:br>
            <a:br>
              <a:rPr lang="en-US" dirty="0">
                <a:solidFill>
                  <a:schemeClr val="tx1">
                    <a:lumMod val="85000"/>
                    <a:lumOff val="15000"/>
                  </a:schemeClr>
                </a:solidFill>
                <a:latin typeface="Marcellus" panose="020E0602050203020307" pitchFamily="34" charset="0"/>
              </a:rPr>
            </a:br>
            <a:endParaRPr lang="en-US" dirty="0">
              <a:solidFill>
                <a:schemeClr val="tx1">
                  <a:lumMod val="85000"/>
                  <a:lumOff val="15000"/>
                </a:schemeClr>
              </a:solidFill>
              <a:latin typeface="Marcellus" panose="020E0602050203020307" pitchFamily="34" charset="0"/>
            </a:endParaRPr>
          </a:p>
        </p:txBody>
      </p:sp>
    </p:spTree>
    <p:extLst>
      <p:ext uri="{BB962C8B-B14F-4D97-AF65-F5344CB8AC3E}">
        <p14:creationId xmlns:p14="http://schemas.microsoft.com/office/powerpoint/2010/main" val="1335042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5722458" y="409318"/>
            <a:ext cx="702416" cy="12236665"/>
          </a:xfrm>
          <a:prstGeom prst="rect">
            <a:avLst/>
          </a:prstGeom>
        </p:spPr>
      </p:pic>
      <p:pic>
        <p:nvPicPr>
          <p:cNvPr id="5" name="Picture 4">
            <a:extLst>
              <a:ext uri="{FF2B5EF4-FFF2-40B4-BE49-F238E27FC236}">
                <a16:creationId xmlns:a16="http://schemas.microsoft.com/office/drawing/2014/main" id="{B15A553C-6E56-4E14-9B40-3D70033DB61F}"/>
              </a:ext>
            </a:extLst>
          </p:cNvPr>
          <p:cNvPicPr>
            <a:picLocks noChangeAspect="1"/>
          </p:cNvPicPr>
          <p:nvPr/>
        </p:nvPicPr>
        <p:blipFill>
          <a:blip r:embed="rId3"/>
          <a:stretch>
            <a:fillRect/>
          </a:stretch>
        </p:blipFill>
        <p:spPr>
          <a:xfrm rot="5400000">
            <a:off x="7421729" y="1406173"/>
            <a:ext cx="207493" cy="9333048"/>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816182" y="6072697"/>
            <a:ext cx="968545" cy="721920"/>
          </a:xfrm>
          <a:prstGeom prst="rect">
            <a:avLst/>
          </a:prstGeom>
        </p:spPr>
      </p:pic>
      <p:sp>
        <p:nvSpPr>
          <p:cNvPr id="8" name="Subtitle 2">
            <a:extLst>
              <a:ext uri="{FF2B5EF4-FFF2-40B4-BE49-F238E27FC236}">
                <a16:creationId xmlns:a16="http://schemas.microsoft.com/office/drawing/2014/main" id="{BF84EC15-A959-47EB-966C-5F46652CE050}"/>
              </a:ext>
            </a:extLst>
          </p:cNvPr>
          <p:cNvSpPr txBox="1">
            <a:spLocks/>
          </p:cNvSpPr>
          <p:nvPr/>
        </p:nvSpPr>
        <p:spPr>
          <a:xfrm>
            <a:off x="784527" y="681556"/>
            <a:ext cx="10578278" cy="515866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b="1" dirty="0" err="1">
                <a:solidFill>
                  <a:schemeClr val="tx1">
                    <a:lumMod val="85000"/>
                    <a:lumOff val="15000"/>
                  </a:schemeClr>
                </a:solidFill>
                <a:latin typeface="Marcellus" panose="020E0602050203020307" pitchFamily="34" charset="0"/>
              </a:rPr>
              <a:t>webbrowser</a:t>
            </a:r>
            <a:r>
              <a:rPr lang="en-US" sz="2600" b="1" dirty="0">
                <a:solidFill>
                  <a:schemeClr val="tx1">
                    <a:lumMod val="85000"/>
                    <a:lumOff val="15000"/>
                  </a:schemeClr>
                </a:solidFill>
                <a:latin typeface="Marcellus" panose="020E0602050203020307" pitchFamily="34" charset="0"/>
              </a:rPr>
              <a:t> -</a:t>
            </a:r>
            <a:r>
              <a:rPr lang="en-US" sz="2600" dirty="0">
                <a:solidFill>
                  <a:schemeClr val="tx1">
                    <a:lumMod val="85000"/>
                    <a:lumOff val="15000"/>
                  </a:schemeClr>
                </a:solidFill>
                <a:latin typeface="Marcellus" panose="020E0602050203020307" pitchFamily="34" charset="0"/>
              </a:rPr>
              <a:t>The </a:t>
            </a:r>
            <a:r>
              <a:rPr lang="en-US" sz="2600" dirty="0" err="1">
                <a:solidFill>
                  <a:schemeClr val="tx1">
                    <a:lumMod val="85000"/>
                    <a:lumOff val="15000"/>
                  </a:schemeClr>
                </a:solidFill>
                <a:latin typeface="Marcellus" panose="020E0602050203020307" pitchFamily="34" charset="0"/>
              </a:rPr>
              <a:t>webbrowser</a:t>
            </a:r>
            <a:r>
              <a:rPr lang="en-US" sz="2600" dirty="0">
                <a:solidFill>
                  <a:schemeClr val="tx1">
                    <a:lumMod val="85000"/>
                    <a:lumOff val="15000"/>
                  </a:schemeClr>
                </a:solidFill>
                <a:latin typeface="Marcellus" panose="020E0602050203020307" pitchFamily="34" charset="0"/>
              </a:rPr>
              <a:t> module provides a high-level interface to allow displaying web-based documents to users. </a:t>
            </a:r>
          </a:p>
          <a:p>
            <a:endParaRPr lang="en-US" sz="2600" dirty="0">
              <a:solidFill>
                <a:schemeClr val="tx1">
                  <a:lumMod val="85000"/>
                  <a:lumOff val="15000"/>
                </a:schemeClr>
              </a:solidFill>
              <a:latin typeface="Marcellus" panose="020E0602050203020307" pitchFamily="34" charset="0"/>
            </a:endParaRPr>
          </a:p>
          <a:p>
            <a:r>
              <a:rPr lang="en-US" sz="2600" b="1" dirty="0" err="1">
                <a:solidFill>
                  <a:schemeClr val="tx1">
                    <a:lumMod val="85000"/>
                    <a:lumOff val="15000"/>
                  </a:schemeClr>
                </a:solidFill>
                <a:latin typeface="Marcellus" panose="020E0602050203020307" pitchFamily="34" charset="0"/>
              </a:rPr>
              <a:t>pywhatkit</a:t>
            </a:r>
            <a:r>
              <a:rPr lang="en-US" sz="2600" b="1" dirty="0">
                <a:solidFill>
                  <a:schemeClr val="tx1">
                    <a:lumMod val="85000"/>
                    <a:lumOff val="15000"/>
                  </a:schemeClr>
                </a:solidFill>
                <a:latin typeface="Marcellus" panose="020E0602050203020307" pitchFamily="34" charset="0"/>
              </a:rPr>
              <a:t> - </a:t>
            </a:r>
            <a:r>
              <a:rPr lang="en-US" sz="2600" dirty="0" err="1">
                <a:solidFill>
                  <a:schemeClr val="tx1">
                    <a:lumMod val="85000"/>
                    <a:lumOff val="15000"/>
                  </a:schemeClr>
                </a:solidFill>
                <a:latin typeface="Marcellus" panose="020E0602050203020307" pitchFamily="34" charset="0"/>
              </a:rPr>
              <a:t>pywhatkit</a:t>
            </a:r>
            <a:r>
              <a:rPr lang="en-US" sz="2600" dirty="0">
                <a:solidFill>
                  <a:schemeClr val="tx1">
                    <a:lumMod val="85000"/>
                    <a:lumOff val="15000"/>
                  </a:schemeClr>
                </a:solidFill>
                <a:latin typeface="Marcellus" panose="020E0602050203020307" pitchFamily="34" charset="0"/>
              </a:rPr>
              <a:t> is a simple and powerful Python library with many useful features such as Playing a YouTube video, Performing a Google Search, Getting information on a particular topic and Sending WhatsApp messages. In this program </a:t>
            </a:r>
            <a:r>
              <a:rPr lang="en-US" sz="2600" dirty="0" err="1">
                <a:solidFill>
                  <a:schemeClr val="tx1">
                    <a:lumMod val="85000"/>
                    <a:lumOff val="15000"/>
                  </a:schemeClr>
                </a:solidFill>
                <a:latin typeface="Marcellus" panose="020E0602050203020307" pitchFamily="34" charset="0"/>
              </a:rPr>
              <a:t>pywhatkit</a:t>
            </a:r>
            <a:r>
              <a:rPr lang="en-US" sz="2600" dirty="0">
                <a:solidFill>
                  <a:schemeClr val="tx1">
                    <a:lumMod val="85000"/>
                    <a:lumOff val="15000"/>
                  </a:schemeClr>
                </a:solidFill>
                <a:latin typeface="Marcellus" panose="020E0602050203020307" pitchFamily="34" charset="0"/>
              </a:rPr>
              <a:t> has been used solely for the purpose of performing a google search.</a:t>
            </a:r>
          </a:p>
          <a:p>
            <a:pPr marL="0" indent="0">
              <a:buNone/>
            </a:pPr>
            <a:endParaRPr lang="en-US" sz="2600" dirty="0">
              <a:solidFill>
                <a:schemeClr val="tx1">
                  <a:lumMod val="85000"/>
                  <a:lumOff val="15000"/>
                </a:schemeClr>
              </a:solidFill>
              <a:latin typeface="Marcellus" panose="020E0602050203020307" pitchFamily="34" charset="0"/>
            </a:endParaRPr>
          </a:p>
          <a:p>
            <a:r>
              <a:rPr lang="en-US" sz="2600" b="1" dirty="0" err="1">
                <a:solidFill>
                  <a:schemeClr val="tx1">
                    <a:lumMod val="85000"/>
                    <a:lumOff val="15000"/>
                  </a:schemeClr>
                </a:solidFill>
                <a:latin typeface="Marcellus" panose="020E0602050203020307" pitchFamily="34" charset="0"/>
              </a:rPr>
              <a:t>os</a:t>
            </a:r>
            <a:r>
              <a:rPr lang="en-US" sz="2600" b="1" dirty="0">
                <a:solidFill>
                  <a:schemeClr val="tx1">
                    <a:lumMod val="85000"/>
                    <a:lumOff val="15000"/>
                  </a:schemeClr>
                </a:solidFill>
                <a:latin typeface="Marcellus" panose="020E0602050203020307" pitchFamily="34" charset="0"/>
              </a:rPr>
              <a:t> - </a:t>
            </a:r>
            <a:r>
              <a:rPr lang="en-US" sz="2600" dirty="0">
                <a:solidFill>
                  <a:schemeClr val="tx1">
                    <a:lumMod val="85000"/>
                    <a:lumOff val="15000"/>
                  </a:schemeClr>
                </a:solidFill>
                <a:latin typeface="Marcellus" panose="020E0602050203020307" pitchFamily="34" charset="0"/>
              </a:rPr>
              <a:t>The OS module in Python provides functions for interacting with the operating system like creating and removing a directory (folder), fetching its </a:t>
            </a:r>
            <a:r>
              <a:rPr lang="en-US" sz="2600" dirty="0" err="1">
                <a:solidFill>
                  <a:schemeClr val="tx1">
                    <a:lumMod val="85000"/>
                    <a:lumOff val="15000"/>
                  </a:schemeClr>
                </a:solidFill>
                <a:latin typeface="Marcellus" panose="020E0602050203020307" pitchFamily="34" charset="0"/>
              </a:rPr>
              <a:t>contents,etc</a:t>
            </a:r>
            <a:r>
              <a:rPr lang="en-US" sz="2600" dirty="0">
                <a:solidFill>
                  <a:schemeClr val="tx1">
                    <a:lumMod val="85000"/>
                    <a:lumOff val="15000"/>
                  </a:schemeClr>
                </a:solidFill>
                <a:latin typeface="Marcellus" panose="020E0602050203020307" pitchFamily="34" charset="0"/>
              </a:rPr>
              <a:t>.</a:t>
            </a:r>
          </a:p>
          <a:p>
            <a:endParaRPr lang="en-US" sz="2600" dirty="0">
              <a:solidFill>
                <a:schemeClr val="tx1">
                  <a:lumMod val="85000"/>
                  <a:lumOff val="15000"/>
                </a:schemeClr>
              </a:solidFill>
              <a:latin typeface="Marcellus" panose="020E0602050203020307" pitchFamily="34" charset="0"/>
            </a:endParaRPr>
          </a:p>
          <a:p>
            <a:r>
              <a:rPr lang="en-US" sz="2600" b="1" dirty="0" err="1">
                <a:solidFill>
                  <a:schemeClr val="tx1">
                    <a:lumMod val="85000"/>
                    <a:lumOff val="15000"/>
                  </a:schemeClr>
                </a:solidFill>
                <a:latin typeface="Marcellus" panose="020E0602050203020307" pitchFamily="34" charset="0"/>
              </a:rPr>
              <a:t>pyjokes</a:t>
            </a:r>
            <a:r>
              <a:rPr lang="en-US" sz="2600" b="1" dirty="0">
                <a:solidFill>
                  <a:schemeClr val="tx1">
                    <a:lumMod val="85000"/>
                    <a:lumOff val="15000"/>
                  </a:schemeClr>
                </a:solidFill>
                <a:latin typeface="Marcellus" panose="020E0602050203020307" pitchFamily="34" charset="0"/>
              </a:rPr>
              <a:t> </a:t>
            </a:r>
            <a:r>
              <a:rPr lang="en-US" sz="2600" dirty="0">
                <a:solidFill>
                  <a:schemeClr val="tx1">
                    <a:lumMod val="85000"/>
                    <a:lumOff val="15000"/>
                  </a:schemeClr>
                </a:solidFill>
                <a:latin typeface="Marcellus" panose="020E0602050203020307" pitchFamily="34" charset="0"/>
              </a:rPr>
              <a:t>- he </a:t>
            </a:r>
            <a:r>
              <a:rPr lang="en-US" sz="2600" dirty="0" err="1">
                <a:solidFill>
                  <a:schemeClr val="tx1">
                    <a:lumMod val="85000"/>
                    <a:lumOff val="15000"/>
                  </a:schemeClr>
                </a:solidFill>
                <a:latin typeface="Marcellus" panose="020E0602050203020307" pitchFamily="34" charset="0"/>
              </a:rPr>
              <a:t>pyjokes</a:t>
            </a:r>
            <a:r>
              <a:rPr lang="en-US" sz="2600" dirty="0">
                <a:solidFill>
                  <a:schemeClr val="tx1">
                    <a:lumMod val="85000"/>
                    <a:lumOff val="15000"/>
                  </a:schemeClr>
                </a:solidFill>
                <a:latin typeface="Marcellus" panose="020E0602050203020307" pitchFamily="34" charset="0"/>
              </a:rPr>
              <a:t> is a python library that helps to create one-liner jokes.</a:t>
            </a:r>
          </a:p>
          <a:p>
            <a:pPr marL="0" indent="0">
              <a:buNone/>
            </a:pPr>
            <a:endParaRPr lang="en-US" sz="2600" dirty="0">
              <a:solidFill>
                <a:schemeClr val="tx1">
                  <a:lumMod val="85000"/>
                  <a:lumOff val="15000"/>
                </a:schemeClr>
              </a:solidFill>
              <a:latin typeface="Marcellus" panose="020E0602050203020307" pitchFamily="34" charset="0"/>
            </a:endParaRPr>
          </a:p>
          <a:p>
            <a:pPr marL="0" indent="0">
              <a:buNone/>
            </a:pPr>
            <a:endParaRPr lang="en-US" sz="2600" dirty="0">
              <a:solidFill>
                <a:schemeClr val="tx1">
                  <a:lumMod val="85000"/>
                  <a:lumOff val="15000"/>
                </a:schemeClr>
              </a:solidFill>
              <a:latin typeface="Marcellus" panose="020E0602050203020307" pitchFamily="34" charset="0"/>
            </a:endParaRPr>
          </a:p>
        </p:txBody>
      </p:sp>
      <p:pic>
        <p:nvPicPr>
          <p:cNvPr id="9" name="Picture 8" descr="A picture containing drawing&#10;&#10;Description automatically generated">
            <a:extLst>
              <a:ext uri="{FF2B5EF4-FFF2-40B4-BE49-F238E27FC236}">
                <a16:creationId xmlns:a16="http://schemas.microsoft.com/office/drawing/2014/main" id="{C9DDECDA-AC01-47B8-B70B-458DA24787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6047159"/>
            <a:ext cx="3245736" cy="811434"/>
          </a:xfrm>
          <a:prstGeom prst="rect">
            <a:avLst/>
          </a:prstGeom>
        </p:spPr>
      </p:pic>
    </p:spTree>
    <p:extLst>
      <p:ext uri="{BB962C8B-B14F-4D97-AF65-F5344CB8AC3E}">
        <p14:creationId xmlns:p14="http://schemas.microsoft.com/office/powerpoint/2010/main" val="918582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062477" y="5957814"/>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4"/>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810788" y="897445"/>
            <a:ext cx="10315074" cy="44870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b="1" dirty="0">
                <a:solidFill>
                  <a:schemeClr val="tx1">
                    <a:lumMod val="85000"/>
                    <a:lumOff val="15000"/>
                  </a:schemeClr>
                </a:solidFill>
                <a:latin typeface="Marcellus" panose="020E0602050203020307" pitchFamily="34" charset="0"/>
              </a:rPr>
              <a:t>re(regular expression) - </a:t>
            </a:r>
            <a:r>
              <a:rPr lang="en-US" sz="2600" dirty="0">
                <a:solidFill>
                  <a:schemeClr val="tx1">
                    <a:lumMod val="85000"/>
                    <a:lumOff val="15000"/>
                  </a:schemeClr>
                </a:solidFill>
                <a:latin typeface="Marcellus" panose="020E0602050203020307" pitchFamily="34" charset="0"/>
              </a:rPr>
              <a:t>A regular expression specifies a set of strings that matches it; the functions in this module let you check if a particular string matches a given regular expression.</a:t>
            </a:r>
          </a:p>
          <a:p>
            <a:endParaRPr lang="en-US" sz="2600" dirty="0">
              <a:solidFill>
                <a:schemeClr val="tx1">
                  <a:lumMod val="85000"/>
                  <a:lumOff val="15000"/>
                </a:schemeClr>
              </a:solidFill>
              <a:latin typeface="Marcellus" panose="020E0602050203020307" pitchFamily="34" charset="0"/>
            </a:endParaRPr>
          </a:p>
          <a:p>
            <a:r>
              <a:rPr lang="en-US" sz="2600" b="1" dirty="0">
                <a:solidFill>
                  <a:schemeClr val="tx1">
                    <a:lumMod val="85000"/>
                    <a:lumOff val="15000"/>
                  </a:schemeClr>
                </a:solidFill>
                <a:latin typeface="Marcellus" panose="020E0602050203020307" pitchFamily="34" charset="0"/>
              </a:rPr>
              <a:t>time - </a:t>
            </a:r>
            <a:r>
              <a:rPr lang="en-US" sz="2600" dirty="0">
                <a:solidFill>
                  <a:schemeClr val="tx1">
                    <a:lumMod val="85000"/>
                    <a:lumOff val="15000"/>
                  </a:schemeClr>
                </a:solidFill>
                <a:latin typeface="Marcellus" panose="020E0602050203020307" pitchFamily="34" charset="0"/>
              </a:rPr>
              <a:t>time module in Python provides various time-related functions. </a:t>
            </a:r>
          </a:p>
        </p:txBody>
      </p:sp>
      <p:pic>
        <p:nvPicPr>
          <p:cNvPr id="11" name="Picture 10" descr="A picture containing drawing&#10;&#10;Description automatically generated">
            <a:extLst>
              <a:ext uri="{FF2B5EF4-FFF2-40B4-BE49-F238E27FC236}">
                <a16:creationId xmlns:a16="http://schemas.microsoft.com/office/drawing/2014/main" id="{91911E14-6F71-46DE-B764-680C834126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327" y="5741736"/>
            <a:ext cx="3245736" cy="811434"/>
          </a:xfrm>
          <a:prstGeom prst="rect">
            <a:avLst/>
          </a:prstGeom>
        </p:spPr>
      </p:pic>
    </p:spTree>
    <p:extLst>
      <p:ext uri="{BB962C8B-B14F-4D97-AF65-F5344CB8AC3E}">
        <p14:creationId xmlns:p14="http://schemas.microsoft.com/office/powerpoint/2010/main" val="2060562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D9CEDE5-3115-42FB-90A3-0727B8EEECC0}"/>
              </a:ext>
            </a:extLst>
          </p:cNvPr>
          <p:cNvSpPr>
            <a:spLocks noGrp="1"/>
          </p:cNvSpPr>
          <p:nvPr>
            <p:ph idx="1"/>
          </p:nvPr>
        </p:nvSpPr>
        <p:spPr>
          <a:xfrm>
            <a:off x="555850" y="338419"/>
            <a:ext cx="10294402" cy="5854991"/>
          </a:xfrm>
        </p:spPr>
        <p:txBody>
          <a:bodyPr>
            <a:normAutofit fontScale="92500" lnSpcReduction="10000"/>
          </a:bodyPr>
          <a:lstStyle/>
          <a:p>
            <a:r>
              <a:rPr lang="en-US" dirty="0">
                <a:solidFill>
                  <a:srgbClr val="C00000"/>
                </a:solidFill>
                <a:latin typeface="Marcellus" panose="020E0602050203020307" pitchFamily="34" charset="0"/>
              </a:rPr>
              <a:t>FUNCTIONS(USER-DEFINED):</a:t>
            </a:r>
          </a:p>
          <a:p>
            <a:pPr marL="0" indent="0">
              <a:buNone/>
            </a:pPr>
            <a:endParaRPr lang="en-US" sz="800" dirty="0">
              <a:solidFill>
                <a:schemeClr val="tx1">
                  <a:lumMod val="85000"/>
                  <a:lumOff val="15000"/>
                </a:schemeClr>
              </a:solidFill>
              <a:latin typeface="Marcellus" panose="020E0602050203020307" pitchFamily="34" charset="0"/>
            </a:endParaRPr>
          </a:p>
          <a:p>
            <a:r>
              <a:rPr lang="en-US" sz="3000" b="1" dirty="0">
                <a:solidFill>
                  <a:schemeClr val="tx1">
                    <a:lumMod val="85000"/>
                    <a:lumOff val="15000"/>
                  </a:schemeClr>
                </a:solidFill>
                <a:latin typeface="Marcellus" panose="020E0602050203020307" pitchFamily="34" charset="0"/>
              </a:rPr>
              <a:t>def speak() – </a:t>
            </a:r>
            <a:r>
              <a:rPr lang="en-US" sz="3000" dirty="0">
                <a:solidFill>
                  <a:schemeClr val="tx1">
                    <a:lumMod val="85000"/>
                    <a:lumOff val="15000"/>
                  </a:schemeClr>
                </a:solidFill>
                <a:latin typeface="Marcellus" panose="020E0602050203020307" pitchFamily="34" charset="0"/>
              </a:rPr>
              <a:t>Function created to </a:t>
            </a:r>
            <a:r>
              <a:rPr lang="en-US" sz="3000" dirty="0" err="1">
                <a:solidFill>
                  <a:schemeClr val="tx1">
                    <a:lumMod val="85000"/>
                    <a:lumOff val="15000"/>
                  </a:schemeClr>
                </a:solidFill>
                <a:latin typeface="Marcellus" panose="020E0602050203020307" pitchFamily="34" charset="0"/>
              </a:rPr>
              <a:t>to</a:t>
            </a:r>
            <a:r>
              <a:rPr lang="en-US" sz="3000" dirty="0">
                <a:solidFill>
                  <a:schemeClr val="tx1">
                    <a:lumMod val="85000"/>
                    <a:lumOff val="15000"/>
                  </a:schemeClr>
                </a:solidFill>
                <a:latin typeface="Marcellus" panose="020E0602050203020307" pitchFamily="34" charset="0"/>
              </a:rPr>
              <a:t> give audio output according to user input. Works in accordance with module pyttsx3.</a:t>
            </a:r>
          </a:p>
          <a:p>
            <a:endParaRPr lang="en-US" sz="3000" dirty="0">
              <a:solidFill>
                <a:schemeClr val="tx1">
                  <a:lumMod val="85000"/>
                  <a:lumOff val="15000"/>
                </a:schemeClr>
              </a:solidFill>
              <a:latin typeface="Marcellus" panose="020E0602050203020307" pitchFamily="34" charset="0"/>
            </a:endParaRPr>
          </a:p>
          <a:p>
            <a:r>
              <a:rPr lang="en-US" sz="3000" b="1" dirty="0">
                <a:solidFill>
                  <a:schemeClr val="tx1">
                    <a:lumMod val="85000"/>
                    <a:lumOff val="15000"/>
                  </a:schemeClr>
                </a:solidFill>
                <a:latin typeface="Marcellus" panose="020E0602050203020307" pitchFamily="34" charset="0"/>
              </a:rPr>
              <a:t>def </a:t>
            </a:r>
            <a:r>
              <a:rPr lang="en-US" sz="3000" b="1" dirty="0" err="1">
                <a:solidFill>
                  <a:schemeClr val="tx1">
                    <a:lumMod val="85000"/>
                    <a:lumOff val="15000"/>
                  </a:schemeClr>
                </a:solidFill>
                <a:latin typeface="Marcellus" panose="020E0602050203020307" pitchFamily="34" charset="0"/>
              </a:rPr>
              <a:t>wishMe</a:t>
            </a:r>
            <a:r>
              <a:rPr lang="en-US" sz="3000" b="1" dirty="0">
                <a:solidFill>
                  <a:schemeClr val="tx1">
                    <a:lumMod val="85000"/>
                    <a:lumOff val="15000"/>
                  </a:schemeClr>
                </a:solidFill>
                <a:latin typeface="Marcellus" panose="020E0602050203020307" pitchFamily="34" charset="0"/>
              </a:rPr>
              <a:t>() – </a:t>
            </a:r>
            <a:r>
              <a:rPr lang="en-US" sz="3000" dirty="0">
                <a:solidFill>
                  <a:schemeClr val="tx1">
                    <a:lumMod val="85000"/>
                    <a:lumOff val="15000"/>
                  </a:schemeClr>
                </a:solidFill>
                <a:latin typeface="Marcellus" panose="020E0602050203020307" pitchFamily="34" charset="0"/>
              </a:rPr>
              <a:t>Greets the user according to the System time information received by module datetime. This function is called at the very beginning of the program.</a:t>
            </a:r>
          </a:p>
          <a:p>
            <a:endParaRPr lang="en-US" sz="3000" dirty="0">
              <a:solidFill>
                <a:schemeClr val="tx1">
                  <a:lumMod val="85000"/>
                  <a:lumOff val="15000"/>
                </a:schemeClr>
              </a:solidFill>
              <a:latin typeface="Marcellus" panose="020E0602050203020307" pitchFamily="34" charset="0"/>
            </a:endParaRPr>
          </a:p>
          <a:p>
            <a:r>
              <a:rPr lang="en-US" sz="3000" b="1" dirty="0">
                <a:solidFill>
                  <a:prstClr val="black"/>
                </a:solidFill>
                <a:latin typeface="Marcellus" panose="020E0602050203020307"/>
                <a:ea typeface="+mj-ea"/>
                <a:cs typeface="+mj-cs"/>
              </a:rPr>
              <a:t>def </a:t>
            </a:r>
            <a:r>
              <a:rPr lang="en-US" sz="3000" b="1" dirty="0" err="1">
                <a:solidFill>
                  <a:prstClr val="black"/>
                </a:solidFill>
                <a:latin typeface="Marcellus" panose="020E0602050203020307"/>
                <a:ea typeface="+mj-ea"/>
                <a:cs typeface="+mj-cs"/>
              </a:rPr>
              <a:t>takeCommand</a:t>
            </a:r>
            <a:r>
              <a:rPr lang="en-US" sz="3000" b="1" dirty="0">
                <a:solidFill>
                  <a:prstClr val="black"/>
                </a:solidFill>
                <a:latin typeface="Marcellus" panose="020E0602050203020307"/>
                <a:ea typeface="+mj-ea"/>
                <a:cs typeface="+mj-cs"/>
              </a:rPr>
              <a:t>() – </a:t>
            </a:r>
            <a:r>
              <a:rPr lang="en-US" sz="3000" dirty="0">
                <a:solidFill>
                  <a:prstClr val="black"/>
                </a:solidFill>
                <a:latin typeface="Marcellus" panose="020E0602050203020307"/>
                <a:ea typeface="+mj-ea"/>
                <a:cs typeface="+mj-cs"/>
              </a:rPr>
              <a:t>Takes voice input according to pre set input audio intensity. This function also recognizes the input audio using Google’s Speech Recognition API. This Function is integral for the execution of the program.</a:t>
            </a:r>
            <a:br>
              <a:rPr lang="en-US" sz="3000" dirty="0">
                <a:solidFill>
                  <a:schemeClr val="tx1">
                    <a:lumMod val="85000"/>
                    <a:lumOff val="15000"/>
                  </a:schemeClr>
                </a:solidFill>
                <a:latin typeface="Marcellus" panose="020E0602050203020307" pitchFamily="34" charset="0"/>
              </a:rPr>
            </a:br>
            <a:br>
              <a:rPr lang="en-US" dirty="0">
                <a:solidFill>
                  <a:schemeClr val="tx1">
                    <a:lumMod val="85000"/>
                    <a:lumOff val="15000"/>
                  </a:schemeClr>
                </a:solidFill>
                <a:latin typeface="Marcellus" panose="020E0602050203020307" pitchFamily="34" charset="0"/>
              </a:rPr>
            </a:br>
            <a:endParaRPr lang="en-US" dirty="0">
              <a:solidFill>
                <a:schemeClr val="tx1">
                  <a:lumMod val="85000"/>
                  <a:lumOff val="15000"/>
                </a:schemeClr>
              </a:solidFill>
              <a:latin typeface="Marcellus" panose="020E0602050203020307" pitchFamily="34" charset="0"/>
            </a:endParaRPr>
          </a:p>
        </p:txBody>
      </p:sp>
      <p:pic>
        <p:nvPicPr>
          <p:cNvPr id="4" name="Picture 3">
            <a:extLst>
              <a:ext uri="{FF2B5EF4-FFF2-40B4-BE49-F238E27FC236}">
                <a16:creationId xmlns:a16="http://schemas.microsoft.com/office/drawing/2014/main" id="{8026AED6-E793-48A3-96AF-36A0D1FE2D70}"/>
              </a:ext>
            </a:extLst>
          </p:cNvPr>
          <p:cNvPicPr>
            <a:picLocks noChangeAspect="1"/>
          </p:cNvPicPr>
          <p:nvPr/>
        </p:nvPicPr>
        <p:blipFill>
          <a:blip r:embed="rId2"/>
          <a:stretch>
            <a:fillRect/>
          </a:stretch>
        </p:blipFill>
        <p:spPr>
          <a:xfrm>
            <a:off x="11040979" y="0"/>
            <a:ext cx="1151021" cy="6855781"/>
          </a:xfrm>
          <a:prstGeom prst="rect">
            <a:avLst/>
          </a:prstGeom>
        </p:spPr>
      </p:pic>
      <p:pic>
        <p:nvPicPr>
          <p:cNvPr id="5" name="Picture 4">
            <a:extLst>
              <a:ext uri="{FF2B5EF4-FFF2-40B4-BE49-F238E27FC236}">
                <a16:creationId xmlns:a16="http://schemas.microsoft.com/office/drawing/2014/main" id="{98F5ADD7-F579-4B31-B088-24730AEA76C9}"/>
              </a:ext>
            </a:extLst>
          </p:cNvPr>
          <p:cNvPicPr>
            <a:picLocks noChangeAspect="1"/>
          </p:cNvPicPr>
          <p:nvPr/>
        </p:nvPicPr>
        <p:blipFill>
          <a:blip r:embed="rId3"/>
          <a:stretch>
            <a:fillRect/>
          </a:stretch>
        </p:blipFill>
        <p:spPr>
          <a:xfrm>
            <a:off x="8153400" y="5696667"/>
            <a:ext cx="525379" cy="1159114"/>
          </a:xfrm>
          <a:prstGeom prst="rect">
            <a:avLst/>
          </a:prstGeom>
        </p:spPr>
      </p:pic>
      <p:pic>
        <p:nvPicPr>
          <p:cNvPr id="11" name="Picture 10" descr="A close up of a sign&#10;&#10;Description automatically generated">
            <a:extLst>
              <a:ext uri="{FF2B5EF4-FFF2-40B4-BE49-F238E27FC236}">
                <a16:creationId xmlns:a16="http://schemas.microsoft.com/office/drawing/2014/main" id="{C8EA3854-8902-4417-899A-DE9CBF528C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9029" y="6000216"/>
            <a:ext cx="868683" cy="647487"/>
          </a:xfrm>
          <a:prstGeom prst="rect">
            <a:avLst/>
          </a:prstGeom>
        </p:spPr>
      </p:pic>
      <p:pic>
        <p:nvPicPr>
          <p:cNvPr id="2" name="Picture 1">
            <a:extLst>
              <a:ext uri="{FF2B5EF4-FFF2-40B4-BE49-F238E27FC236}">
                <a16:creationId xmlns:a16="http://schemas.microsoft.com/office/drawing/2014/main" id="{C5A6F64A-EE0E-49F0-8E81-2403F1DCE39B}"/>
              </a:ext>
            </a:extLst>
          </p:cNvPr>
          <p:cNvPicPr>
            <a:picLocks noChangeAspect="1"/>
          </p:cNvPicPr>
          <p:nvPr/>
        </p:nvPicPr>
        <p:blipFill>
          <a:blip r:embed="rId5"/>
          <a:stretch>
            <a:fillRect/>
          </a:stretch>
        </p:blipFill>
        <p:spPr>
          <a:xfrm rot="5400000">
            <a:off x="9288343" y="5088647"/>
            <a:ext cx="1159114" cy="2378242"/>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6099DB7D-5170-4968-88DD-77E254A0AF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602" y="6000216"/>
            <a:ext cx="2656121" cy="664030"/>
          </a:xfrm>
          <a:prstGeom prst="rect">
            <a:avLst/>
          </a:prstGeom>
        </p:spPr>
      </p:pic>
    </p:spTree>
    <p:extLst>
      <p:ext uri="{BB962C8B-B14F-4D97-AF65-F5344CB8AC3E}">
        <p14:creationId xmlns:p14="http://schemas.microsoft.com/office/powerpoint/2010/main" val="2678846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5880674" y="567534"/>
            <a:ext cx="385984" cy="12236665"/>
          </a:xfrm>
          <a:prstGeom prst="rect">
            <a:avLst/>
          </a:prstGeom>
        </p:spPr>
      </p:pic>
      <p:pic>
        <p:nvPicPr>
          <p:cNvPr id="5" name="Picture 4">
            <a:extLst>
              <a:ext uri="{FF2B5EF4-FFF2-40B4-BE49-F238E27FC236}">
                <a16:creationId xmlns:a16="http://schemas.microsoft.com/office/drawing/2014/main" id="{B15A553C-6E56-4E14-9B40-3D70033DB61F}"/>
              </a:ext>
            </a:extLst>
          </p:cNvPr>
          <p:cNvPicPr>
            <a:picLocks noChangeAspect="1"/>
          </p:cNvPicPr>
          <p:nvPr/>
        </p:nvPicPr>
        <p:blipFill>
          <a:blip r:embed="rId3"/>
          <a:stretch>
            <a:fillRect/>
          </a:stretch>
        </p:blipFill>
        <p:spPr>
          <a:xfrm rot="5400000">
            <a:off x="4533653" y="1754134"/>
            <a:ext cx="176409" cy="9333048"/>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828421" y="5610533"/>
            <a:ext cx="968545" cy="721920"/>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81B8989A-C3D5-4971-8D6D-F3A911E415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014" y="5440809"/>
            <a:ext cx="3245736" cy="811434"/>
          </a:xfrm>
          <a:prstGeom prst="rect">
            <a:avLst/>
          </a:prstGeom>
        </p:spPr>
      </p:pic>
      <p:sp>
        <p:nvSpPr>
          <p:cNvPr id="10" name="Subtitle 2">
            <a:extLst>
              <a:ext uri="{FF2B5EF4-FFF2-40B4-BE49-F238E27FC236}">
                <a16:creationId xmlns:a16="http://schemas.microsoft.com/office/drawing/2014/main" id="{97CF5941-EE7E-A5FC-7804-AFBF8F229242}"/>
              </a:ext>
            </a:extLst>
          </p:cNvPr>
          <p:cNvSpPr txBox="1">
            <a:spLocks/>
          </p:cNvSpPr>
          <p:nvPr/>
        </p:nvSpPr>
        <p:spPr>
          <a:xfrm>
            <a:off x="954746" y="504339"/>
            <a:ext cx="10567496" cy="55658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800" dirty="0">
              <a:solidFill>
                <a:schemeClr val="tx1">
                  <a:lumMod val="85000"/>
                  <a:lumOff val="15000"/>
                </a:schemeClr>
              </a:solidFill>
              <a:latin typeface="Marcellus" panose="020E0602050203020307" pitchFamily="34" charset="0"/>
            </a:endParaRPr>
          </a:p>
          <a:p>
            <a:r>
              <a:rPr lang="en-US" sz="3200" b="1" dirty="0">
                <a:latin typeface="Marcellus" panose="020E0602050203020307"/>
              </a:rPr>
              <a:t>def </a:t>
            </a:r>
            <a:r>
              <a:rPr lang="en-US" sz="3200" b="1" dirty="0" err="1">
                <a:latin typeface="Marcellus" panose="020E0602050203020307"/>
              </a:rPr>
              <a:t>lastWord</a:t>
            </a:r>
            <a:r>
              <a:rPr lang="en-US" sz="3200" b="1" dirty="0">
                <a:latin typeface="Marcellus" panose="020E0602050203020307"/>
              </a:rPr>
              <a:t>() – </a:t>
            </a:r>
            <a:r>
              <a:rPr lang="en-US" sz="3200" dirty="0">
                <a:latin typeface="Marcellus" panose="020E0602050203020307"/>
              </a:rPr>
              <a:t>This function helps in attaining the last word of a string. It helps in making the code less repetitive.</a:t>
            </a:r>
          </a:p>
          <a:p>
            <a:pPr marL="0" indent="0">
              <a:buNone/>
            </a:pPr>
            <a:endParaRPr lang="en-US" sz="3200" dirty="0">
              <a:latin typeface="Marcellus" panose="020E0602050203020307"/>
            </a:endParaRPr>
          </a:p>
          <a:p>
            <a:r>
              <a:rPr lang="en-US" sz="3200" b="1" dirty="0">
                <a:latin typeface="Marcellus" panose="020E0602050203020307"/>
              </a:rPr>
              <a:t>def </a:t>
            </a:r>
            <a:r>
              <a:rPr lang="en-US" sz="3200" b="1" dirty="0" err="1">
                <a:latin typeface="Marcellus" panose="020E0602050203020307"/>
              </a:rPr>
              <a:t>seclastWord</a:t>
            </a:r>
            <a:r>
              <a:rPr lang="en-US" sz="3200" b="1" dirty="0">
                <a:latin typeface="Marcellus" panose="020E0602050203020307"/>
              </a:rPr>
              <a:t>() – </a:t>
            </a:r>
            <a:r>
              <a:rPr lang="en-US" sz="3200" dirty="0">
                <a:latin typeface="Marcellus" panose="020E0602050203020307"/>
              </a:rPr>
              <a:t>This function returns the second last word of a string passed as an argument, with the help of regex. Again it helps in making the code less repetitive.</a:t>
            </a:r>
          </a:p>
          <a:p>
            <a:pPr marL="0" indent="0">
              <a:buNone/>
            </a:pPr>
            <a:endParaRPr lang="en-US" sz="3200" dirty="0">
              <a:latin typeface="Marcellus" panose="020E0602050203020307"/>
            </a:endParaRPr>
          </a:p>
          <a:p>
            <a:r>
              <a:rPr lang="en-US" sz="3200" b="1" dirty="0">
                <a:latin typeface="Marcellus" panose="020E0602050203020307"/>
              </a:rPr>
              <a:t>def </a:t>
            </a:r>
            <a:r>
              <a:rPr lang="en-US" sz="3200" b="1" dirty="0" err="1">
                <a:latin typeface="Marcellus" panose="020E0602050203020307"/>
              </a:rPr>
              <a:t>taskExec</a:t>
            </a:r>
            <a:r>
              <a:rPr lang="en-US" sz="3200" b="1" dirty="0">
                <a:latin typeface="Marcellus" panose="020E0602050203020307"/>
              </a:rPr>
              <a:t>() – </a:t>
            </a:r>
            <a:r>
              <a:rPr lang="en-US" sz="3200" dirty="0">
                <a:latin typeface="Marcellus" panose="020E0602050203020307"/>
              </a:rPr>
              <a:t>The most important part of the program. This function contains all tasks/commands to be performed when the user gives a voice input. Tasks are performed if a trigger word/phrase is found in the user’s voice input.</a:t>
            </a:r>
            <a:br>
              <a:rPr lang="en-US" sz="3200" dirty="0">
                <a:latin typeface="Marcellus" panose="020E0602050203020307"/>
              </a:rPr>
            </a:br>
            <a:r>
              <a:rPr lang="en-US" sz="3200" dirty="0">
                <a:latin typeface="Marcellus" panose="020E0602050203020307"/>
              </a:rPr>
              <a:t>All tasks which can be performed by the voice assistant are explained in the upcoming slides.</a:t>
            </a:r>
            <a:br>
              <a:rPr lang="en-US" sz="3000" dirty="0">
                <a:solidFill>
                  <a:prstClr val="black"/>
                </a:solidFill>
                <a:latin typeface="Marcellus" panose="020E0602050203020307"/>
                <a:ea typeface="+mj-ea"/>
                <a:cs typeface="+mj-cs"/>
              </a:rPr>
            </a:br>
            <a:br>
              <a:rPr lang="en-US" dirty="0">
                <a:solidFill>
                  <a:schemeClr val="tx1">
                    <a:lumMod val="85000"/>
                    <a:lumOff val="15000"/>
                  </a:schemeClr>
                </a:solidFill>
                <a:latin typeface="Marcellus" panose="020E0602050203020307" pitchFamily="34" charset="0"/>
              </a:rPr>
            </a:br>
            <a:br>
              <a:rPr lang="en-US" dirty="0">
                <a:solidFill>
                  <a:schemeClr val="tx1">
                    <a:lumMod val="85000"/>
                    <a:lumOff val="15000"/>
                  </a:schemeClr>
                </a:solidFill>
                <a:latin typeface="Marcellus" panose="020E0602050203020307" pitchFamily="34" charset="0"/>
              </a:rPr>
            </a:br>
            <a:endParaRPr lang="en-US" dirty="0">
              <a:solidFill>
                <a:schemeClr val="tx1">
                  <a:lumMod val="85000"/>
                  <a:lumOff val="15000"/>
                </a:schemeClr>
              </a:solidFill>
              <a:latin typeface="Marcellus" panose="020E0602050203020307" pitchFamily="34" charset="0"/>
            </a:endParaRPr>
          </a:p>
        </p:txBody>
      </p:sp>
    </p:spTree>
    <p:extLst>
      <p:ext uri="{BB962C8B-B14F-4D97-AF65-F5344CB8AC3E}">
        <p14:creationId xmlns:p14="http://schemas.microsoft.com/office/powerpoint/2010/main" val="30239048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TotalTime>
  <Words>1281</Words>
  <Application>Microsoft Office PowerPoint</Application>
  <PresentationFormat>Widescreen</PresentationFormat>
  <Paragraphs>96</Paragraphs>
  <Slides>16</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FiraSans-Regular</vt:lpstr>
      <vt:lpstr>Marcellus</vt:lpstr>
      <vt:lpstr>Wingdings</vt:lpstr>
      <vt:lpstr>Office Theme</vt:lpstr>
      <vt:lpstr>PYTHON PROGRAMMING MINI PROJECT REPORT TOPIC:VIRTUAL VOICE ASSISTANT IN PYTHON  </vt:lpstr>
      <vt:lpstr> PROBLEM STATEMENT: </vt:lpstr>
      <vt:lpstr>SYSTEM ARCHITECTURE: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Features of Designed System: </vt:lpstr>
      <vt:lpstr>PowerPoint Presentation</vt:lpstr>
      <vt:lpstr>Result/Output: </vt:lpstr>
      <vt:lpstr>Conclusion: </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PROGRAMMING MINI PROJECT REPORT TOPIC:VIRTUAL VOICE ASSISTANT IN PYTHON  </dc:title>
  <dc:creator>Parmeet</dc:creator>
  <cp:lastModifiedBy>vedant33204@gmail.com</cp:lastModifiedBy>
  <cp:revision>11</cp:revision>
  <dcterms:modified xsi:type="dcterms:W3CDTF">2022-07-06T11:38:40Z</dcterms:modified>
</cp:coreProperties>
</file>